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B588E-83C7-4477-A03D-188FFD0971CA}">
  <a:tblStyle styleId="{E1BB588E-83C7-4477-A03D-188FFD0971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4ab37960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244ab37960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1a1e2c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1a1e2c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四大组件都需要在AndroidManifest.xml中注册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1cb6e4355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1cb6e4355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四大组件都需要在AndroidManifest.xml中注册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0848e47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0848e47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848e47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0848e47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0848e47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0848e47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848e478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848e478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0848e478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0848e478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0848e478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0848e47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0848e478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0848e478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cb6e4355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cb6e4355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44ab37960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1244ab37960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0848e478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0848e478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0848e478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0848e478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6bbc4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46bbc4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0848e478c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0848e478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0848e478c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0848e478c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0848e478c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0848e478c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0848e478c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0848e478c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cb6e4355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1cb6e4355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0848e478c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0848e478c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0848e478c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0848e478c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1cb6e43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1cb6e43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官方文档：https://developer.android.com/studio/intro?hl=zh-cn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19bde84d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19bde84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比如我们常见的布局：底部导航。如果只是简单的使用xml布局/view，一个页面中包含各个模块的布局，通过点击导航来决定隐藏哪些布局/view，这样写的话一个 Activity 中的代码逻辑会非常多，所有模块都融合到一个 Activity 中了，相当冗余，耦合。如果用 Fragment 就灵活多了，每个模块对应不同的 Fragment，Activity 只需要根据导航显示对应的 Fragment 就可以了。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19bde84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19bde84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19bde84d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19bde84d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07aca64f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07aca64f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44ab37960_0_7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1244ab37960_0_7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0848e478c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0848e478c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35b185e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35b185e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0848e478c_5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0848e478c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0848e478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0848e478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0848e478c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0848e478c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1cb6e4355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1cb6e4355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比如我们常见的布局：底部导航。如果只是简单的使用xml布局/view，一个页面中包含各个模块的布局，通过点击导航来决定隐藏哪些布局/view，这样写的话一个 Activity 中的代码逻辑会非常多，所有模块都融合到一个 Activity 中了，相当冗余，耦合。如果用 Fragment 就灵活多了，每个模块对应不同的 Fragment，Activity 只需要根据导航显示对应的 Fragment 就可以了。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0848e478c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0848e478c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0848e478c_7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0848e478c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1396f10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1396f10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0848e478c_5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0848e478c_5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0848e478c_5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0848e478c_5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1ae899e9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1ae899e9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44ab379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44ab379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44ab379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44ab379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44ab37960_0_8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1244ab37960_0_8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1ae899e9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1ae899e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cb6e43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cb6e43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比如我们常见的布局：底部导航。如果只是简单的使用xml布局/view，一个页面中包含各个模块的布局，通过点击导航来决定隐藏哪些布局/view，这样写的话一个 Activity 中的代码逻辑会非常多，所有模块都融合到一个 Activity 中了，相当冗余，耦合。如果用 Fragment 就灵活多了，每个模块对应不同的 Fragment，Activity 只需要根据导航显示对应的 Fragment 就可以了。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1ae899e9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21ae899e9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fb530fd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fb530fd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3fb530fd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3fb530f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3fb530fd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3fb530fd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3fb530fd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3fb530fd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3fb530fd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23fb530fd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3fb530fd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3fb530f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3fb530fd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3fb530fd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3fb530fd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3fb530fd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4ab379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4ab379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1cb6e435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1cb6e435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比如我们常见的布局：底部导航。如果只是简单的使用xml布局/view，一个页面中包含各个模块的布局，通过点击导航来决定隐藏哪些布局/view，这样写的话一个 Activity 中的代码逻辑会非常多，所有模块都融合到一个 Activity 中了，相当冗余，耦合。如果用 Fragment 就灵活多了，每个模块对应不同的 Fragment，Activity 只需要根据导航显示对应的 Fragment 就可以了。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44ab37960_0_8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1244ab37960_0_8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4ab379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44ab379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4ab3796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4ab3796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44ab3796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244ab3796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44ab37960_0_8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1244ab37960_0_8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5c79d33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e5c79d33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0848e478c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0848e478c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e0848e478c_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e0848e478c_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244ab37960_0_6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1244ab37960_0_6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9049a3d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9049a3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333333"/>
              </a:solidFill>
              <a:highlight>
                <a:srgbClr val="F3F7F0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4ab37960_0_7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244ab37960_0_7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1a1e2c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1a1e2c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四大组件都需要在AndroidManifest.xml中注册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2173178" y="3780761"/>
            <a:ext cx="4578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sz="1500">
                <a:solidFill>
                  <a:srgbClr val="EE4D2D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sz="1500">
                <a:solidFill>
                  <a:srgbClr val="EE4D2D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sz="1500">
                <a:solidFill>
                  <a:srgbClr val="EE4D2D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sz="1500">
                <a:solidFill>
                  <a:srgbClr val="EE4D2D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sz="1500">
                <a:solidFill>
                  <a:srgbClr val="EE4D2D"/>
                </a:solidFill>
              </a:defRPr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524725" y="2201423"/>
            <a:ext cx="58749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sz="4800">
                <a:solidFill>
                  <a:srgbClr val="EE4D2D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opee-logo-en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4137868" y="862732"/>
            <a:ext cx="868361" cy="95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1524725" y="2256736"/>
            <a:ext cx="58749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sz="4800">
                <a:solidFill>
                  <a:srgbClr val="EE4D2D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pic>
        <p:nvPicPr>
          <p:cNvPr descr="shopee-logo-en.png"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4137868" y="862732"/>
            <a:ext cx="868361" cy="9525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>
  <p:cSld name="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/>
        </p:nvSpPr>
        <p:spPr>
          <a:xfrm>
            <a:off x="3883419" y="4723811"/>
            <a:ext cx="13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opee-logo-en.png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2"/>
            <a:ext cx="991939" cy="140451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561108" y="2156378"/>
            <a:ext cx="8052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  <a:defRPr>
                <a:solidFill>
                  <a:srgbClr val="EE4D2D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61108" y="3215551"/>
            <a:ext cx="805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/>
              <a:buNone/>
              <a:defRPr sz="1500">
                <a:solidFill>
                  <a:srgbClr val="767171"/>
                </a:solidFill>
              </a:defRPr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54824" y="155373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57225" y="992317"/>
            <a:ext cx="8058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ub Titles and Contents" showMasterSp="0">
  <p:cSld name="3_Sub Titles and Conten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62704" y="160191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66750" y="1074075"/>
            <a:ext cx="4677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  <a:defRPr sz="1100"/>
            </a:lvl1pPr>
            <a:lvl2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o"/>
              <a:defRPr sz="1100"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3pPr>
            <a:lvl4pPr indent="-29845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4pPr>
            <a:lvl5pPr indent="-29845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711994" y="736922"/>
            <a:ext cx="3793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body"/>
          </p:nvPr>
        </p:nvSpPr>
        <p:spPr>
          <a:xfrm>
            <a:off x="711994" y="1841660"/>
            <a:ext cx="3793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4" type="body"/>
          </p:nvPr>
        </p:nvSpPr>
        <p:spPr>
          <a:xfrm>
            <a:off x="711993" y="3041603"/>
            <a:ext cx="3793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ultiple Contents" showMasterSp="0">
  <p:cSld name="4_Multiple Conten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60400" y="2761571"/>
            <a:ext cx="38862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▪"/>
              <a:defRPr sz="1200"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o"/>
              <a:defRPr sz="1200"/>
            </a:lvl2pPr>
            <a:lvl3pPr indent="-3048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3pPr>
            <a:lvl4pPr indent="-3048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indent="-3048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658521" y="155228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(Bullets)" showMasterSp="0">
  <p:cSld name="5_Comparison(Bullets)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10816" y="927083"/>
            <a:ext cx="3233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/>
              <a:buNone/>
              <a:defRPr b="1" sz="1500">
                <a:solidFill>
                  <a:srgbClr val="EE4D2D"/>
                </a:solidFill>
              </a:defRPr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973506" y="927083"/>
            <a:ext cx="3248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661988" y="157956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8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mparison(Numbers)" showMasterSp="0">
  <p:cSld name="6_Comparison(Numbers)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660760" y="163269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973505" y="1663563"/>
            <a:ext cx="32487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rabicPeriod"/>
              <a:defRPr sz="800"/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709075" y="988995"/>
            <a:ext cx="3233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3" type="body"/>
          </p:nvPr>
        </p:nvSpPr>
        <p:spPr>
          <a:xfrm>
            <a:off x="4973506" y="988995"/>
            <a:ext cx="3248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67" name="Google Shape;67;p9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68" name="Google Shape;68;p9"/>
          <p:cNvPicPr preferRelativeResize="0"/>
          <p:nvPr/>
        </p:nvPicPr>
        <p:blipFill rotWithShape="1">
          <a:blip r:embed="rId2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 showMasterSp="0">
  <p:cSld name="Divi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377391" y="1793636"/>
            <a:ext cx="58749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800"/>
              <a:buFont typeface="Arial"/>
              <a:buNone/>
              <a:defRPr sz="4800">
                <a:solidFill>
                  <a:srgbClr val="EE4D2D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74" name="Google Shape;74;p10"/>
          <p:cNvCxnSpPr/>
          <p:nvPr/>
        </p:nvCxnSpPr>
        <p:spPr>
          <a:xfrm>
            <a:off x="1383184" y="3324262"/>
            <a:ext cx="724200" cy="0"/>
          </a:xfrm>
          <a:prstGeom prst="straightConnector1">
            <a:avLst/>
          </a:prstGeom>
          <a:noFill/>
          <a:ln cap="flat" cmpd="sng" w="762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" id="75" name="Google Shape;7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947" y="659996"/>
            <a:ext cx="2074322" cy="6548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54824" y="155373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57225" y="992317"/>
            <a:ext cx="8058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716643" y="589177"/>
            <a:ext cx="8166300" cy="0"/>
          </a:xfrm>
          <a:prstGeom prst="straightConnector1">
            <a:avLst/>
          </a:prstGeom>
          <a:noFill/>
          <a:ln cap="flat" cmpd="sng" w="25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-logo-en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71130" t="0"/>
          <a:stretch/>
        </p:blipFill>
        <p:spPr>
          <a:xfrm>
            <a:off x="308305" y="247184"/>
            <a:ext cx="337878" cy="3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2061600" y="4811846"/>
            <a:ext cx="5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8578931" y="4833182"/>
            <a:ext cx="29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75" lIns="76975" spcFirstLastPara="1" rIns="76975" wrap="square" tIns="76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android.google.cn/topic/libraries/architecture/workmanag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jianshu.com/p/6bf03e3cb09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jianshu.com/p/a3c03c412e8a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log.csdn.net/myosotis5/article/details/79208707" TargetMode="External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hyperlink" Target="https://juejin.cn/post/6844904077508214797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hyperlink" Target="https://www.jianshu.com/p/3c8612146abe" TargetMode="External"/><Relationship Id="rId5" Type="http://schemas.openxmlformats.org/officeDocument/2006/relationships/hyperlink" Target="https://blog.csdn.net/guolin_blog/article/details/53122387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jianshu.com/p/4402327317bb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jianshu.com/p/705a6cb6bfe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eveloper.android.google.cn/reference/android/widget/package-summary" TargetMode="External"/><Relationship Id="rId4" Type="http://schemas.openxmlformats.org/officeDocument/2006/relationships/hyperlink" Target="https://developer.android.google.cn/reference/android/view/package-summar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JeremyLiao/SmartEventBus/blob/master/docs/bus_all.md" TargetMode="External"/><Relationship Id="rId4" Type="http://schemas.openxmlformats.org/officeDocument/2006/relationships/hyperlink" Target="https://developer.android.google.cn/topic/libraries/architecture/lifecycle" TargetMode="External"/><Relationship Id="rId5" Type="http://schemas.openxmlformats.org/officeDocument/2006/relationships/hyperlink" Target="https://developer.android.google.cn/topic/libraries/architecture/livedat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hyperlink" Target="https://blog.csdn.net/qq_37244202/article/details/82185517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cnblogs.com/xinmengwuheng/p/7070167.html" TargetMode="External"/><Relationship Id="rId4" Type="http://schemas.openxmlformats.org/officeDocument/2006/relationships/hyperlink" Target="https://blog.csdn.net/ly0724ok/article/details/117450121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.garena.com/shopee/ssz-client/android/supplychain/androidsample/-/tree/dev" TargetMode="External"/><Relationship Id="rId4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hukai.me/android-training-course-in-chinese/index.html" TargetMode="External"/><Relationship Id="rId4" Type="http://schemas.openxmlformats.org/officeDocument/2006/relationships/hyperlink" Target="https://developer.android.com/courses" TargetMode="External"/><Relationship Id="rId5" Type="http://schemas.openxmlformats.org/officeDocument/2006/relationships/hyperlink" Target="https://item.jd.com/11760209.html" TargetMode="External"/><Relationship Id="rId6" Type="http://schemas.openxmlformats.org/officeDocument/2006/relationships/hyperlink" Target="http://union.click.jd.com/jdc?d=gvVU3X" TargetMode="External"/><Relationship Id="rId7" Type="http://schemas.openxmlformats.org/officeDocument/2006/relationships/hyperlink" Target="http://union.click.jd.com/jdc?d=M1G62A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ribot/android-guidelines/blob/master/project_and_code_guidelines.md" TargetMode="External"/><Relationship Id="rId4" Type="http://schemas.openxmlformats.org/officeDocument/2006/relationships/hyperlink" Target="https://confluence.shopee.io/pages/viewpage.action?pageId=339909728" TargetMode="External"/><Relationship Id="rId5" Type="http://schemas.openxmlformats.org/officeDocument/2006/relationships/hyperlink" Target="https://github.com/alibaba/Alibaba-Java-Coding-Guidelines" TargetMode="External"/><Relationship Id="rId6" Type="http://schemas.openxmlformats.org/officeDocument/2006/relationships/hyperlink" Target="https://github.com/ribot/android-guidelines/blob/master/project_and_code_guidelines.md" TargetMode="External"/><Relationship Id="rId7" Type="http://schemas.openxmlformats.org/officeDocument/2006/relationships/hyperlink" Target="http://kotlinlang.org/docs/reference/coding-conventions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p1crjabMu0vTAGsGlrYi6PsDazym3CaO/edit#slide=id.p1" TargetMode="External"/><Relationship Id="rId4" Type="http://schemas.openxmlformats.org/officeDocument/2006/relationships/hyperlink" Target="https://blog.csdn.net/myosotis5/article/details/79208707" TargetMode="External"/><Relationship Id="rId5" Type="http://schemas.openxmlformats.org/officeDocument/2006/relationships/hyperlink" Target="https://developer.android.com/studio/debug?hl=zh-c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2173178" y="3780761"/>
            <a:ext cx="4578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101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1A1A1A"/>
                </a:solidFill>
              </a:rPr>
              <a:t>杨涛</a:t>
            </a:r>
            <a:r>
              <a:rPr lang="en" sz="1300">
                <a:solidFill>
                  <a:srgbClr val="1A1A1A"/>
                </a:solidFill>
              </a:rPr>
              <a:t>/2022-04-12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1524725" y="2201423"/>
            <a:ext cx="58749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100"/>
              <a:buFont typeface="Arial"/>
              <a:buNone/>
            </a:pPr>
            <a:r>
              <a:rPr lang="en" sz="5500"/>
              <a:t>Android 开发入门</a:t>
            </a:r>
            <a:endParaRPr sz="5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四大组件</a:t>
            </a:r>
            <a:endParaRPr>
              <a:solidFill>
                <a:srgbClr val="EE4D2D"/>
              </a:solidFill>
            </a:endParaRPr>
          </a:p>
        </p:txBody>
      </p:sp>
      <p:graphicFrame>
        <p:nvGraphicFramePr>
          <p:cNvPr id="198" name="Google Shape;198;p21"/>
          <p:cNvGraphicFramePr/>
          <p:nvPr/>
        </p:nvGraphicFramePr>
        <p:xfrm>
          <a:off x="872525" y="138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{E1BB588E-83C7-4477-A03D-188FFD0971CA}</a:tableStyleId>
              </a:tblPr>
              <a:tblGrid>
                <a:gridCol w="2082850"/>
                <a:gridCol w="2580300"/>
                <a:gridCol w="310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组件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作用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场景举例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Activity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管理界面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App的界面都是相应的Activity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Service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运行后台任务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后台下载、后台播放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BroadcastReceiver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数据通信，一对多被动接收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系统广播如网络改变、开机完成、锁屏等，App可收听广播做出反应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ContentProvider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数据平台，提供统一的增删改查API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电话、系统文件提供统一数据查询功能，所有App都能获取通讯录、手机图库等信息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708300" y="629775"/>
            <a:ext cx="819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Activity</a:t>
            </a:r>
            <a:r>
              <a:rPr b="1" lang="en" sz="1200">
                <a:solidFill>
                  <a:schemeClr val="dk1"/>
                </a:solidFill>
              </a:rPr>
              <a:t>：</a:t>
            </a:r>
            <a:r>
              <a:rPr b="1" lang="en" sz="1200">
                <a:solidFill>
                  <a:schemeClr val="dk1"/>
                </a:solidFill>
              </a:rPr>
              <a:t>活动。</a:t>
            </a:r>
            <a:r>
              <a:rPr lang="en" sz="1200">
                <a:solidFill>
                  <a:schemeClr val="dk1"/>
                </a:solidFill>
              </a:rPr>
              <a:t>Activity是一个Android的应用组件，它提供屏幕进行交互。每个Activity都会获得一个用于绘制其用户界面的窗口，窗口可以充满屏幕，也可以小于屏幕并浮动在其他窗口之上。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一个应用通常是由多个彼此松散联系的Activity组成。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702625" y="1594925"/>
            <a:ext cx="819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主Activity：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特殊地，一般会指定应用中的某个Activity为主活动，也就是首次启动应用时给用户呈现的Activity。要将某个Activity设为主活动的方法，在Manifest.xml中注册该Activity时为其指定action和category分别为</a:t>
            </a:r>
            <a:r>
              <a:rPr lang="en" sz="1200">
                <a:solidFill>
                  <a:schemeClr val="dk1"/>
                </a:solidFill>
              </a:rPr>
              <a:t>android.intent.action.MAIN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和</a:t>
            </a:r>
            <a:r>
              <a:rPr lang="en" sz="1200">
                <a:solidFill>
                  <a:schemeClr val="dk1"/>
                </a:solidFill>
              </a:rPr>
              <a:t>android.intent.category.LAUNCHER即可，如图所示：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50" y="2518325"/>
            <a:ext cx="4290411" cy="22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</a:t>
            </a:r>
            <a:r>
              <a:rPr lang="en">
                <a:solidFill>
                  <a:srgbClr val="EE4D2D"/>
                </a:solidFill>
              </a:rPr>
              <a:t>ctivity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708300" y="649150"/>
            <a:ext cx="5322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Activity的</a:t>
            </a:r>
            <a:r>
              <a:rPr b="1" lang="en" sz="1200">
                <a:solidFill>
                  <a:schemeClr val="dk1"/>
                </a:solidFill>
              </a:rPr>
              <a:t>生命周期</a:t>
            </a:r>
            <a:r>
              <a:rPr b="1" lang="en" sz="1200">
                <a:solidFill>
                  <a:schemeClr val="dk1"/>
                </a:solidFill>
              </a:rPr>
              <a:t>：</a:t>
            </a:r>
            <a:r>
              <a:rPr lang="en" sz="1200">
                <a:solidFill>
                  <a:schemeClr val="dk1"/>
                </a:solidFill>
              </a:rPr>
              <a:t>Activity由系统创建并管理其生命周期。如图所示：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322950" y="1246450"/>
            <a:ext cx="5256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onCreate(): 在Activity第一次被创建的时候调用。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onStart(): 在Activity由不可见变为可见的时候调用。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onResume(): 在Activity准备好和用户进行交互的时候调用。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onPause(): 在系统准备去启动或者恢复另一个Activity的时候调用。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onStop(): 在Activity完全不可见的时候调用。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onDestroy(): 在Activity被销毁之前调用。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onRestart(): 在Activity由停止状态变为运行状态之前调用，也就是Activity被重新启动了。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150" y="557550"/>
            <a:ext cx="3505149" cy="45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</a:t>
            </a:r>
            <a:r>
              <a:rPr lang="en">
                <a:solidFill>
                  <a:srgbClr val="EE4D2D"/>
                </a:solidFill>
              </a:rPr>
              <a:t>生命周期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12875" y="649925"/>
            <a:ext cx="83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Activity的</a:t>
            </a:r>
            <a:r>
              <a:rPr b="1" lang="en" sz="1200">
                <a:solidFill>
                  <a:schemeClr val="dk1"/>
                </a:solidFill>
              </a:rPr>
              <a:t>跳转：</a:t>
            </a:r>
            <a:r>
              <a:rPr lang="en" sz="1200">
                <a:solidFill>
                  <a:schemeClr val="dk1"/>
                </a:solidFill>
              </a:rPr>
              <a:t>Activity之间可以相互跳转，跳转分为显式跳转和隐式跳转。不管是那种跳转方式，Intent都是Activity之间进行交互的一种重要方式，它不仅可以指明当前Activity想要执行的动作，还可以在不同Activity之间传递数据。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显式跳转：</a:t>
            </a:r>
            <a:r>
              <a:rPr lang="en" sz="1300">
                <a:solidFill>
                  <a:schemeClr val="dk1"/>
                </a:solidFill>
              </a:rPr>
              <a:t>明确指定目的Activity的类，如图从FirstActivity跳转至SecondActivity：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00" y="1581025"/>
            <a:ext cx="5235165" cy="13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490225" y="3062000"/>
            <a:ext cx="834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隐式跳转：</a:t>
            </a:r>
            <a:r>
              <a:rPr lang="en" sz="1200">
                <a:solidFill>
                  <a:schemeClr val="dk1"/>
                </a:solidFill>
              </a:rPr>
              <a:t>Intent并不明确指出想要启动哪个Activity，而是指定了一系列更为抽象的action和category等信息，然后交由系统去分析这个Intent，并帮我们找出合适的Activity去启动。比如展示一个网页，这时没有必要自己去实现一个浏览器，只需要调用系统的浏览器来打开这个网页就行了，如图所示：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00" y="3985375"/>
            <a:ext cx="4585104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</a:t>
            </a:r>
            <a:r>
              <a:rPr lang="en">
                <a:solidFill>
                  <a:srgbClr val="EE4D2D"/>
                </a:solidFill>
              </a:rPr>
              <a:t>跳转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08300" y="593275"/>
            <a:ext cx="828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Android是使用任务（task）来管理Activity的，一个任务就是一组存放在栈里的Activity的集合，这个栈也被称作返回栈(back stack)。 </a:t>
            </a:r>
            <a:r>
              <a:rPr lang="en" sz="1200">
                <a:solidFill>
                  <a:schemeClr val="dk1"/>
                </a:solidFill>
              </a:rPr>
              <a:t>栈是一种后进先出的数据结构，在默认情况下，每当我们启动了一个新的Activity，它就会在返回栈中入栈，并处于栈顶的位置。而每当我们按下Back键或调用finish()方法去销毁一个Activity时，处于栈顶的Activit</a:t>
            </a:r>
            <a:r>
              <a:rPr lang="en" sz="1200">
                <a:solidFill>
                  <a:schemeClr val="dk1"/>
                </a:solidFill>
              </a:rPr>
              <a:t>y</a:t>
            </a:r>
            <a:r>
              <a:rPr lang="en" sz="1200">
                <a:solidFill>
                  <a:schemeClr val="dk1"/>
                </a:solidFill>
              </a:rPr>
              <a:t>就会出栈，前一个入栈的Activity就会重新处于栈顶的位置。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系统总是会显示处于栈顶的Activity给用户。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50" y="2424175"/>
            <a:ext cx="7142594" cy="21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</a:t>
            </a:r>
            <a:r>
              <a:rPr lang="en">
                <a:solidFill>
                  <a:srgbClr val="EE4D2D"/>
                </a:solidFill>
              </a:rPr>
              <a:t>任务栈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708300" y="615250"/>
            <a:ext cx="8162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Activity有</a:t>
            </a:r>
            <a:r>
              <a:rPr b="1" lang="en" sz="1200">
                <a:solidFill>
                  <a:schemeClr val="dk1"/>
                </a:solidFill>
              </a:rPr>
              <a:t>四种启动模式，分别是standard、singleTop、singleTask、singleInstance，用来指定Activity启动时在任务栈的表现。</a:t>
            </a:r>
            <a:r>
              <a:rPr lang="en" sz="1200">
                <a:solidFill>
                  <a:schemeClr val="dk1"/>
                </a:solidFill>
              </a:rPr>
              <a:t>可以在AndroidManifest.xml中注册该Activity时使用android:launchMode来指定。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708300" y="1385050"/>
            <a:ext cx="816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standard</a:t>
            </a:r>
            <a:r>
              <a:rPr lang="en" sz="1200"/>
              <a:t>是Activity默认的启动模式。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在standard模式下，每当启动一个新的Activity，它就会在返回栈中入栈一个该Activity的新实例，并处于栈顶的位置。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924" y="2329650"/>
            <a:ext cx="4187375" cy="2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</a:t>
            </a:r>
            <a:r>
              <a:rPr lang="en">
                <a:solidFill>
                  <a:srgbClr val="EE4D2D"/>
                </a:solidFill>
              </a:rPr>
              <a:t>启动模式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08300" y="649150"/>
            <a:ext cx="8175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singleTop：</a:t>
            </a:r>
            <a:r>
              <a:rPr lang="en" sz="1200">
                <a:solidFill>
                  <a:schemeClr val="dk1"/>
                </a:solidFill>
              </a:rPr>
              <a:t>当Activity的启动模式指定为singleTop时，在启动Activity时如果发现返回栈的栈顶已经是该Activity，则认为可以直接使用它，不会再创建新的Activity实例。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000" y="1511100"/>
            <a:ext cx="5467476" cy="28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Activity启动模式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708300" y="657650"/>
            <a:ext cx="81750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</a:t>
            </a:r>
            <a:r>
              <a:rPr b="1" lang="en" sz="1200">
                <a:solidFill>
                  <a:schemeClr val="dk1"/>
                </a:solidFill>
              </a:rPr>
              <a:t>ingleTask：</a:t>
            </a:r>
            <a:r>
              <a:rPr lang="en" sz="1200">
                <a:solidFill>
                  <a:schemeClr val="dk1"/>
                </a:solidFill>
              </a:rPr>
              <a:t>当Activity的启动模式指定为singleTask，每次启动该Activity时，系统首先会在返回栈中检查是否存在该Activity的实例，如果发现已经存在则直接使用该实例，并把在这个Activity之上的所有其他Activity统统移出栈，如果没有发现就会创建一个新的Activity实例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76" y="1518875"/>
            <a:ext cx="4645126" cy="31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Activity启动模式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08300" y="649150"/>
            <a:ext cx="8184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</a:t>
            </a:r>
            <a:r>
              <a:rPr b="1" lang="en" sz="1200">
                <a:solidFill>
                  <a:schemeClr val="dk1"/>
                </a:solidFill>
              </a:rPr>
              <a:t>ingle</a:t>
            </a:r>
            <a:r>
              <a:rPr b="1" lang="en" sz="1200">
                <a:solidFill>
                  <a:schemeClr val="dk1"/>
                </a:solidFill>
              </a:rPr>
              <a:t>Instance</a:t>
            </a:r>
            <a:r>
              <a:rPr b="1" lang="en" sz="1200">
                <a:solidFill>
                  <a:schemeClr val="dk1"/>
                </a:solidFill>
              </a:rPr>
              <a:t>：</a:t>
            </a:r>
            <a:r>
              <a:rPr lang="en" sz="1200">
                <a:solidFill>
                  <a:schemeClr val="dk1"/>
                </a:solidFill>
              </a:rPr>
              <a:t>当Activity的启动模式指定为singleInstance，会启用一个新的返回栈来管理这个Activity。假设我们的程序中有一个Activity是允许其他程序调用的，如果想实现其他程序和我们的程序可以共享这个Activity的实例，就可以使用singleInstance模式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在这种模式下，会有一个单独的返回栈来管理这个Activity，不管是哪个应用程序来访问这个Activity，都共用同一个返回栈，也就解决了共享Activity实例的问题。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25" y="2380601"/>
            <a:ext cx="5096825" cy="24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Activity启动模式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708300" y="661400"/>
            <a:ext cx="80952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rvice是Android中实现程序后台运行的解决方案，它非常适合执行那些不需要和用户交互而且还要求长期运行的任务。Service的运行不依赖于任何用户界面，即使程序被切换到后台，或者用户打开了另外一个应用程序，Service仍然能够保持正常运行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Service默认运行在主线程，处理耗时任务需要自行开启子线程。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随着Android版本的不断迭代，官方对于后台事务运行的限制越来越多，后来又在Jetpack推出了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WorkManager</a:t>
            </a:r>
            <a:r>
              <a:rPr lang="en" sz="1200">
                <a:solidFill>
                  <a:schemeClr val="dk1"/>
                </a:solidFill>
              </a:rPr>
              <a:t>，专门来处理后台事务。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7" name="Google Shape;287;p30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Service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447212" y="1175825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652304" y="1248206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28355" y="1254400"/>
            <a:ext cx="415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Android 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21087" y="17528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21087" y="2226749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21087" y="2700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239478" y="1762400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227383" y="2233626"/>
            <a:ext cx="34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视图及事件分发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218886" y="2719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多线程</a:t>
            </a:r>
            <a:endParaRPr sz="2100"/>
          </a:p>
        </p:txBody>
      </p:sp>
      <p:sp>
        <p:nvSpPr>
          <p:cNvPr id="100" name="Google Shape;100;p13"/>
          <p:cNvSpPr txBox="1"/>
          <p:nvPr/>
        </p:nvSpPr>
        <p:spPr>
          <a:xfrm>
            <a:off x="658136" y="3179707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244957" y="3198757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多进程</a:t>
            </a:r>
            <a:r>
              <a:rPr lang="en" sz="2100">
                <a:solidFill>
                  <a:schemeClr val="dk1"/>
                </a:solidFill>
              </a:rPr>
              <a:t>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652311" y="367783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1239132" y="369688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学习资料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708300" y="661400"/>
            <a:ext cx="79197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常规 </a:t>
            </a:r>
            <a:r>
              <a:rPr b="1" lang="en" sz="1300">
                <a:solidFill>
                  <a:schemeClr val="dk1"/>
                </a:solidFill>
              </a:rPr>
              <a:t>Service </a:t>
            </a:r>
            <a:r>
              <a:rPr b="1" lang="en" sz="1300">
                <a:solidFill>
                  <a:schemeClr val="dk1"/>
                </a:solidFill>
              </a:rPr>
              <a:t>用法：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定义一个继承 Service 的子类（eg：MyService）；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在清单文件注册该 Service；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两种启动方式：startService和bindService；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必须重写onBind()方法（默认返回null），按需重写 onCreate()、onStartCommand() 和 onDestroy() 这3个方法。其中onCreate()方法会在Service创建的时候调用，onStartCommand()方法会在每次Service启动的时候调用，onDestroy()方法会在Service销毁的时候调用。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扩展资料：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https://www.jianshu.com/p/6bf03e3cb097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Service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708300" y="661400"/>
            <a:ext cx="5003700" cy="22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前台 Service：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前台Service和普通Service最大的区别就在于，它会一直有一个正在运行的图标在系统的状态栏显示，下拉状态栏后可以看到更加详细的信息，非常类似于通知的效果。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由于状态栏中一直有一个正在运行的图标，相当于我们的应用以另外一种形式保持在前台可见状态，所以系统不会倾向于回收前台Service。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从Android 9.0系统开始，使用前台Service必须在AndroidManifest.xml文件中进行权限声明。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需要手动调用 Service#startForeground 方法。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700" y="1056550"/>
            <a:ext cx="2004137" cy="34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Service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16000" y="661400"/>
            <a:ext cx="8112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IntentService</a:t>
            </a:r>
            <a:r>
              <a:rPr lang="en" sz="1300">
                <a:solidFill>
                  <a:schemeClr val="dk1"/>
                </a:solidFill>
              </a:rPr>
              <a:t>：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Android专门提供了一个IntentService，用于简单地创建一个异步的、会自动停止的Service。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其中，onHandleIntent()方法会运行在子线程当中，并且IntentService会在任务执行完成后自动结束，因而onDestroy()方法将会执行。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516000" y="2081750"/>
            <a:ext cx="81120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class MyIntentService : IntentService("MyIntentService")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override fun onHandleIntent(intent: Intent?)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 // 打印当前线程的id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 Log.d("MyIntentService", "Thread id is ${Thread.currentThread().name}")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override fun onDestroy()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 super.onDestroy()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    Log.d("MyIntentService", "onDestroy executed")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16" name="Google Shape;316;p33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Service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708300" y="661400"/>
            <a:ext cx="811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广播机制简介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为了便于进行系统级别的消息通知，Android引入了一套广播消息机制。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每个应用程序都可以对自己感兴趣的广播进行注册，这样该程序就只会收到自己所关心的广播内容，这些广播可能是来自于系统的，也可能是来自于其他应用程序的。Android提供了一套完整的API，允许应用程序自由地发送和接收广播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Android中的广播主要可以分为两种类型：标准广播和有序广播。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516000" y="2081750"/>
            <a:ext cx="811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BroadcastReceiver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08300" y="661400"/>
            <a:ext cx="7919700" cy="22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广播接收器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开发者可以根据自己感兴趣的广播，自由地注册BroadcastReceiver，这样当有相应的广播发出时，相应的BroadcastReceiver就能够收到该广播，并可以在内部进行逻辑处理。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注册BroadcastReceiver的方式一般有两种：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静态注册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在 AndroidManifest.xml 中注册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动态注册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在代码中手动注册，以及在不需要使用或生命周期结束时手动注销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708300" y="3553350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应用的进程内部通信，推荐使用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本地广播</a:t>
            </a:r>
            <a:r>
              <a:rPr lang="en" sz="1200"/>
              <a:t>。</a:t>
            </a:r>
            <a:endParaRPr sz="1200"/>
          </a:p>
        </p:txBody>
      </p:sp>
      <p:sp>
        <p:nvSpPr>
          <p:cNvPr id="336" name="Google Shape;336;p35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BroadcastReceiver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708300" y="661400"/>
            <a:ext cx="7919700" cy="1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标准广播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标准广播（normal broadcasts）是一种完全异步执行的广播，在广播发出之后，所有的BroadcastReceiver几乎都会在同一时刻接收到收到这条广播消息，因此它们之间没有任何先后顺序可言。这种广播的效率会比较高，但同时也意味着它是无法被截断的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示意图如下：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516000" y="2081750"/>
            <a:ext cx="811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875" y="2404850"/>
            <a:ext cx="4526311" cy="20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BroadcastReceiver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08300" y="661400"/>
            <a:ext cx="79197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有序广播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有序广播（ordered broadcasts）是一种同步执行的广播，在广播发出之后，同一时刻只会有一个BroadcastReceiver能够收到这条广播消息，当这个BroadcastReceiver中的逻辑执行完毕后，广播才会继续传递。所以此时的BroadcastReceiver是有先后顺序的，优先级高的BroadcastReceiver就可以先收到广播消息，并且前面的BroadcastReceiver还可以截断正在传递的广播，这样后面的BroadcastReceiver就无法收到广播消息了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示意图如下：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50" y="2747900"/>
            <a:ext cx="5601335" cy="1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BroadcastReceiver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708300" y="661400"/>
            <a:ext cx="82230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ContentProvider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主要用于在不同的应用程序之间实现数据共享的功能，它提供了一套完整的机制，允许一个程序访问另一个程序中的数据，同时还能保证被访问数据的安全性。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目前，使用ContentProvider是Android实现跨程序共享数据的标准方式。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ContentResolver: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ContentResolver中的增删改查方法都不接收表名参数，而是使用一个Uri参数代替，这个参数被称为内容URI。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内容URI给ContentProvider中的数据建立了唯一标识符，它主要由两部分组成：authority和path。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708300" y="2571750"/>
            <a:ext cx="8121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内容URI最标准的格式如下：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content://com.example.app.provider/table1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content://com.example.app.provider/table2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得到了内容URI字符串之后，我们只需要调用Uri.parse()方法，就可以将内容URI字符串解析成Uri对象了。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val uri = Uri.parse("content://com.example.app.provider/table1")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7" name="Google Shape;367;p38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ContentProvider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708300" y="661400"/>
            <a:ext cx="8170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创建 ContentProvider</a:t>
            </a:r>
            <a:r>
              <a:rPr b="1" lang="en" sz="1300">
                <a:solidFill>
                  <a:schemeClr val="dk1"/>
                </a:solidFill>
              </a:rPr>
              <a:t>：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ContentProvider类中有6个抽象方法，我们在使用子类继承它的时候，需要将这6个方法全部重写。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5" name="Google Shape;375;p39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ContentProvider</a:t>
            </a:r>
            <a:endParaRPr>
              <a:solidFill>
                <a:srgbClr val="EE4D2D"/>
              </a:solidFill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621850" y="1625050"/>
            <a:ext cx="82569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onCreate()。初始化ContentProvider的时候调用。通常会在这里完成对数据库的创建和升级等操作，返回true表示ContentProvider初始化成功，返回false则表示失败。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query()。从ContentProvider中查询数据。uri参数用于确定查询哪张表，projection参数用于确定查询哪些列，selection和selectionArgs参数用于约束查询哪些行，sortOrder参数用于对结果进行排序，查询的结果存放在Cursor对象中返回。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insert()。向ContentProvider中添加一条数据。uri参数用于确定要添加到的表，待添加的数据保存在values参数中。添加完成后，返回一个用于表示这条新记录的URI。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update()。更新ContentProvider中已有的数据。uri参数用于确定更新哪一张表中的数据，新数据保存在values参数中，selection和selectionArgs参数用于约束更新哪些行，受影响的行数将作为返回值返回。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delete()。从ContentProvider中删除数据。uri参数用于确定删除哪一张表中的数据，selection和selectionArgs参数用于约束删除哪些行，被删除的行数将作为返回值返回。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getType()。根据传入的内容URI返回相应的MIME类型。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708300" y="661400"/>
            <a:ext cx="81705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getType(Uri)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getType(Uri)方法是所有的ContentProvider都必须提供的一个方法，用于获取Uri对象所对应的MIME类型。一个内容URI所对应的MIME字符串主要由3部分组成，Android对这3个部分做了如下格式规定: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必须以vnd开头。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如果内容URI以路径结尾，则后接android.cursor.dir/；如果内容URI以id结尾，则后接android.cursor.item/。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最后接上vnd.&lt;authority&gt;.&lt;path&gt;。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657375" y="2423900"/>
            <a:ext cx="8221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所以，对于content://com.example.app.provider/table1这个内容URI，它所对应的MIME类型就可以写成：vnd.android.cursor.dir/vnd.com.example.app.provider.table1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对于content://com.example.app.provider/table1/1这个内容URI，它所对应的MIME类型就可以写成：vnd.android.cursor.item/vnd.com.example.app.provider.table1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5" name="Google Shape;385;p40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ContentProvider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lang="en">
                <a:solidFill>
                  <a:srgbClr val="EE4D2D"/>
                </a:solidFill>
              </a:rPr>
              <a:t>Android Studio功能介绍</a:t>
            </a:r>
            <a:endParaRPr>
              <a:solidFill>
                <a:srgbClr val="EE4D2D"/>
              </a:solidFill>
            </a:endParaRPr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539000" y="4528025"/>
            <a:ext cx="45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参考</a:t>
            </a:r>
            <a:endParaRPr sz="1200"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88" y="859225"/>
            <a:ext cx="4492475" cy="34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4682025" y="935900"/>
            <a:ext cx="41580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工具栏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供您执行各种操作，其中包括运行应用和启动 Android 工具。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导航栏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可帮助您在项目中导航，以及打开文件进行修改。此区域提供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窗口中所示结构的精简视图。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编辑器窗口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供您创建和修改代码。编辑器可能因当前文件类型而异。例如，查看布局文件时，该编辑器会显示布局编辑器。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工具窗口栏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在 IDE 窗口外部运行，并包含可用于展开或折叠各个工具窗口的按钮。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工具窗口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可让您执行特定任务，例如项目管理、搜索和版本控制等。您可以展开和折叠这些窗口。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状态栏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显示项目和 IDE 本身的状态以及任何警告或消息。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708300" y="651775"/>
            <a:ext cx="80136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Fragment</a:t>
            </a:r>
            <a:r>
              <a:rPr lang="en" sz="1200">
                <a:solidFill>
                  <a:schemeClr val="dk1"/>
                </a:solidFill>
              </a:rPr>
              <a:t>是Android3.0后引入的一个新API，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主要目的是为大屏幕（如平板电脑）上更加动态和灵活的界面设计提供支持。由于平板电脑的屏幕尺寸远大于手机屏幕尺寸，因而有更多空间可以组合和交换界面组件。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30" y="1472387"/>
            <a:ext cx="3955020" cy="22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1"/>
          <p:cNvSpPr txBox="1"/>
          <p:nvPr/>
        </p:nvSpPr>
        <p:spPr>
          <a:xfrm>
            <a:off x="767425" y="3785175"/>
            <a:ext cx="3781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由Fragment定义的两个界面模块如何适应不同设计的示例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4722450" y="1593175"/>
            <a:ext cx="3713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界面设计：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点击某个条目，对应显示该条目的详细信息。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平板和手机的不同实现：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平板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通过组合成一个 Activity 来适应平板电脑设计；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手机通过分开使用对应2个Activity来适应手机设计。</a:t>
            </a:r>
            <a:endParaRPr sz="1200"/>
          </a:p>
        </p:txBody>
      </p:sp>
      <p:sp>
        <p:nvSpPr>
          <p:cNvPr id="397" name="Google Shape;397;p41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Fragment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708300" y="713750"/>
            <a:ext cx="4640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Fragment的生命周期：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       </a:t>
            </a:r>
            <a:r>
              <a:rPr lang="en" sz="1200">
                <a:solidFill>
                  <a:schemeClr val="dk1"/>
                </a:solidFill>
              </a:rPr>
              <a:t>Fragment并不能单独使用，他需要嵌套在Activity 中使用，尽管他拥有自己的生命周期，但是还是会受到宿主Activity的生命周期的影响，比如Activity 被destory销毁了，它也会跟着销毁！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000" y="615250"/>
            <a:ext cx="3033093" cy="45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2"/>
          <p:cNvSpPr txBox="1"/>
          <p:nvPr/>
        </p:nvSpPr>
        <p:spPr>
          <a:xfrm>
            <a:off x="708300" y="2571738"/>
            <a:ext cx="48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总的来说，</a:t>
            </a:r>
            <a:r>
              <a:rPr b="1" lang="en" sz="1200">
                <a:solidFill>
                  <a:schemeClr val="dk1"/>
                </a:solidFill>
              </a:rPr>
              <a:t>Fagment的生命周期是跟随它所依附的Activity的生命周期。</a:t>
            </a:r>
            <a:r>
              <a:rPr lang="en" sz="1200">
                <a:solidFill>
                  <a:schemeClr val="dk1"/>
                </a:solidFill>
              </a:rPr>
              <a:t>具体如右图所示：</a:t>
            </a:r>
            <a:endParaRPr/>
          </a:p>
        </p:txBody>
      </p:sp>
      <p:sp>
        <p:nvSpPr>
          <p:cNvPr id="406" name="Google Shape;406;p42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Fragment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1465363" y="1988250"/>
            <a:ext cx="61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简介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512875" y="645425"/>
            <a:ext cx="848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向 Activity 添加片段：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通常片段会向宿主 Activity 贡献一部分界面，作为 Activity 整体视图层次结构的一部分嵌入到 Activity 中。可以通过两种方式向 Activity 布局添加Fragment：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静态加载和动态加载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。示例代码见课程Demo。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512875" y="1398525"/>
            <a:ext cx="77865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0582" lvl="0" marL="1058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静态加载步骤：</a:t>
            </a:r>
            <a:endParaRPr b="1" sz="1200">
              <a:solidFill>
                <a:schemeClr val="accent1"/>
              </a:solidFill>
            </a:endParaRPr>
          </a:p>
          <a:p>
            <a:pPr indent="-10582" lvl="0" marL="1058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/>
              <a:t>1. </a:t>
            </a:r>
            <a:r>
              <a:rPr lang="en" sz="1200"/>
              <a:t>编写Fragment的xml布局文件；</a:t>
            </a:r>
            <a:endParaRPr sz="1200"/>
          </a:p>
          <a:p>
            <a:pPr indent="-10582" lvl="0" marL="1058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</a:rPr>
              <a:t>自定义Fragment类，需继承自Fragment类或其子类，同时实现onCreateView()方法，在该方法内通过inflater.inflate()加载第1步编写的布局文件，并返回加载布局文件后得到的这个View；</a:t>
            </a:r>
            <a:endParaRPr sz="1200">
              <a:solidFill>
                <a:schemeClr val="dk1"/>
              </a:solidFill>
            </a:endParaRPr>
          </a:p>
          <a:p>
            <a:pPr indent="-10582" lvl="0" marL="1058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3.在需要加载Fragment的Activity的布局文件中使用&lt;Fragment&gt;&lt;/Fragment&gt;标签引用该自定义Fragment,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/>
              <a:t>标签的name属性需填写全限定类名，例如：com.shopee.example.FragmentOne；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/>
              <a:t>4.Activity的onCreate()方法中调用setContentView()加载第3步中的编写布局文件；</a:t>
            </a:r>
            <a:endParaRPr sz="1200"/>
          </a:p>
          <a:p>
            <a:pPr indent="-10582" lvl="0" marL="1058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15" name="Google Shape;415;p43"/>
          <p:cNvSpPr txBox="1"/>
          <p:nvPr/>
        </p:nvSpPr>
        <p:spPr>
          <a:xfrm>
            <a:off x="512875" y="3184875"/>
            <a:ext cx="83733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0988" lvl="0" marL="3809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动态加载的步骤：</a:t>
            </a:r>
            <a:endParaRPr sz="1200"/>
          </a:p>
          <a:p>
            <a:pPr indent="-10582" lvl="0" marL="1058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/>
              <a:t>1.编写Fragment的xml布局文件；</a:t>
            </a:r>
            <a:endParaRPr sz="1200"/>
          </a:p>
          <a:p>
            <a:pPr indent="-10582" lvl="0" marL="1058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2.自定义Fragment类，需继承自Fragment类或其子类，同时实现onCreateView()方法，在该方法内通过inflater.inflate()加载第1步编写的布局文件，并返回这个View；</a:t>
            </a:r>
            <a:endParaRPr sz="1200">
              <a:solidFill>
                <a:schemeClr val="dk1"/>
              </a:solidFill>
            </a:endParaRPr>
          </a:p>
          <a:p>
            <a:pPr indent="-10582" lvl="0" marL="1058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3.在需要加载Fragment的Activity的布局文件中定义一个ViewGroup，作为放置Fragment视图的容器；</a:t>
            </a:r>
            <a:endParaRPr sz="1200">
              <a:solidFill>
                <a:schemeClr val="dk1"/>
              </a:solidFill>
            </a:endParaRPr>
          </a:p>
          <a:p>
            <a:pPr indent="-10582" lvl="0" marL="1058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/>
              <a:t>4.在Activity通过FragmentManger添加Fragment；</a:t>
            </a:r>
            <a:endParaRPr sz="1200"/>
          </a:p>
        </p:txBody>
      </p:sp>
      <p:sp>
        <p:nvSpPr>
          <p:cNvPr id="416" name="Google Shape;416;p43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Fragment的</a:t>
            </a:r>
            <a:r>
              <a:rPr lang="en">
                <a:solidFill>
                  <a:srgbClr val="EE4D2D"/>
                </a:solidFill>
              </a:rPr>
              <a:t>使用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512875" y="906525"/>
            <a:ext cx="78936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Activity中获取Fragment：</a:t>
            </a:r>
            <a:r>
              <a:rPr lang="en" sz="1200"/>
              <a:t>通过</a:t>
            </a:r>
            <a:r>
              <a:rPr lang="en" sz="1200">
                <a:solidFill>
                  <a:schemeClr val="dk1"/>
                </a:solidFill>
              </a:rPr>
              <a:t>FragmentManager的findFragmentById()或者findFragmentByTag()方法获取Fragment。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Fragment中获取Activity</a:t>
            </a:r>
            <a:r>
              <a:rPr lang="en" sz="1200"/>
              <a:t>：getActivity()方法。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Activity向Fragment传数据</a:t>
            </a:r>
            <a:r>
              <a:rPr lang="en" sz="1200"/>
              <a:t>：fragment.setArguments()，传递Bundle对象。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Fragment向Activity传数据</a:t>
            </a:r>
            <a:r>
              <a:rPr lang="en" sz="1200">
                <a:solidFill>
                  <a:schemeClr val="dk1"/>
                </a:solidFill>
              </a:rPr>
              <a:t>：Activity实现接口，fragment回调接口传递数据。</a:t>
            </a:r>
            <a:endParaRPr sz="1200"/>
          </a:p>
        </p:txBody>
      </p:sp>
      <p:sp>
        <p:nvSpPr>
          <p:cNvPr id="424" name="Google Shape;424;p44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Fragment与</a:t>
            </a:r>
            <a:r>
              <a:rPr lang="en">
                <a:solidFill>
                  <a:srgbClr val="EE4D2D"/>
                </a:solidFill>
              </a:rPr>
              <a:t>Activity的交互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/>
          <p:nvPr/>
        </p:nvSpPr>
        <p:spPr>
          <a:xfrm>
            <a:off x="438337" y="2131750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643429" y="220413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3</a:t>
            </a: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1219473" y="2210325"/>
            <a:ext cx="55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视图及事件分发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621087" y="12642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1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621087" y="1694574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2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621087" y="2700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1239128" y="1264275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227370" y="1701450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1218886" y="2719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多线程</a:t>
            </a:r>
            <a:endParaRPr sz="2100"/>
          </a:p>
        </p:txBody>
      </p:sp>
      <p:sp>
        <p:nvSpPr>
          <p:cNvPr id="438" name="Google Shape;438;p45"/>
          <p:cNvSpPr txBox="1"/>
          <p:nvPr/>
        </p:nvSpPr>
        <p:spPr>
          <a:xfrm>
            <a:off x="658136" y="3179707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1244957" y="3198757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多进程</a:t>
            </a:r>
            <a:r>
              <a:rPr lang="en" sz="2100">
                <a:solidFill>
                  <a:schemeClr val="dk1"/>
                </a:solidFill>
              </a:rPr>
              <a:t>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652311" y="367783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1239132" y="369688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学习</a:t>
            </a:r>
            <a:r>
              <a:rPr lang="en" sz="2100"/>
              <a:t>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512875" y="3379575"/>
            <a:ext cx="82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View是所有UI控件的基类，而ViewGroup是容纳View及其派生类的容器，ViewGroup也是从View派生出来的。一般来说，开发UI界面都不会直接使用View和ViewGroup，而是使用其派生类。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512875" y="4082975"/>
            <a:ext cx="82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通常我们把ViewGroup的派生类称为</a:t>
            </a:r>
            <a:r>
              <a:rPr lang="en" sz="1200">
                <a:solidFill>
                  <a:schemeClr val="accent1"/>
                </a:solidFill>
              </a:rPr>
              <a:t>布局(Layout)</a:t>
            </a:r>
            <a:r>
              <a:rPr lang="en" sz="1200"/>
              <a:t>，是具有一定的布局规则的视图容器；其余View的派生类称为视图控件，作为视图树形结构的叶子节点。</a:t>
            </a:r>
            <a:endParaRPr sz="1200"/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000" y="1295200"/>
            <a:ext cx="3731975" cy="19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512875" y="1356825"/>
            <a:ext cx="338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Android 的视图 View 是界面显示的基本单元，大到设计师给的一幅图，小到一个文字、图标。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基本视图结构如右图所示。为树形结构。</a:t>
            </a:r>
            <a:endParaRPr sz="1200"/>
          </a:p>
        </p:txBody>
      </p:sp>
      <p:sp>
        <p:nvSpPr>
          <p:cNvPr id="452" name="Google Shape;452;p46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视图是什么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75" y="967300"/>
            <a:ext cx="4733475" cy="32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7"/>
          <p:cNvSpPr txBox="1"/>
          <p:nvPr/>
        </p:nvSpPr>
        <p:spPr>
          <a:xfrm>
            <a:off x="5143425" y="1401900"/>
            <a:ext cx="3692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</a:rPr>
              <a:t>Activity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 就像个控制器，不负责视图部分。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</a:rPr>
              <a:t>Window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 像个承载器，装着内部视图。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</a:rPr>
              <a:t>DecorView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 就是个顶层视图，是所有View的最外层布局。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</a:rPr>
              <a:t>ViewRoot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 像个连接器，连接DecorView和Window，触发了视图绘制，以及处理事件分发。</a:t>
            </a:r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视图</a:t>
            </a:r>
            <a:r>
              <a:rPr b="1" lang="en" sz="1800">
                <a:solidFill>
                  <a:srgbClr val="EE4D2D"/>
                </a:solidFill>
              </a:rPr>
              <a:t>绘制原理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512875" y="3111600"/>
            <a:ext cx="800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 绘制中主要流程分为measure，layout， draw 三个阶段。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measure ：</a:t>
            </a:r>
            <a:r>
              <a:rPr lang="en" sz="1200"/>
              <a:t>根据父 View 传递的 MeasureSpec 进行计算大小，确认View的宽高。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layout ：</a:t>
            </a:r>
            <a:r>
              <a:rPr lang="en" sz="1200"/>
              <a:t>根据 measure 子 View 所得到的布局大小和布局参数，将子View放在合适的位置上。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draw ：</a:t>
            </a:r>
            <a:r>
              <a:rPr lang="en" sz="1200"/>
              <a:t>把 View 对象绘制到屏幕上。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ViewGroup会遍历其子View，分别递归地执行上述流程。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375" y="641525"/>
            <a:ext cx="4097849" cy="252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视图绘制原理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512875" y="963275"/>
            <a:ext cx="29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通常利用资源文件设置视图布局，再在代码中加载资源文件获取视图对象，步骤如下：（详见课程Demo）</a:t>
            </a:r>
            <a:endParaRPr sz="1200"/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750" y="1126263"/>
            <a:ext cx="4358324" cy="353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/>
          <p:nvPr/>
        </p:nvSpPr>
        <p:spPr>
          <a:xfrm>
            <a:off x="468475" y="1761325"/>
            <a:ext cx="2853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在res--&gt;layout下建立xml文件，可以根据需要添加视图，在IDE中可以实时预览自己的整体视图。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在代码中通过R文件访问并加载自己的视图文件，如Activity的setContentView方法，或LayoutInflater的inflate方法。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通过View的findViewById方法获取对应id的子视图对象。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视图对象可以修改属性来改变视图，或设置事件监听器来监听操作事件</a:t>
            </a:r>
            <a:endParaRPr sz="1200"/>
          </a:p>
        </p:txBody>
      </p:sp>
      <p:sp>
        <p:nvSpPr>
          <p:cNvPr id="478" name="Google Shape;478;p49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</a:t>
            </a:r>
            <a:r>
              <a:rPr b="1" lang="en" sz="1800">
                <a:solidFill>
                  <a:srgbClr val="EE4D2D"/>
                </a:solidFill>
              </a:rPr>
              <a:t>视图</a:t>
            </a:r>
            <a:r>
              <a:rPr b="1" lang="en" sz="1800">
                <a:solidFill>
                  <a:srgbClr val="EE4D2D"/>
                </a:solidFill>
              </a:rPr>
              <a:t>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521750" y="839350"/>
            <a:ext cx="5948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常用属性：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layout_width</a:t>
            </a:r>
            <a:r>
              <a:rPr lang="en" sz="1200"/>
              <a:t>   	宽     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layout_height</a:t>
            </a:r>
            <a:r>
              <a:rPr lang="en" sz="1200"/>
              <a:t>         高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id</a:t>
            </a:r>
            <a:r>
              <a:rPr lang="en" sz="1200"/>
              <a:t>   视图的id，方便获取视图对象或其他布局定位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padding</a:t>
            </a:r>
            <a:r>
              <a:rPr lang="en" sz="1200"/>
              <a:t>   内容到内边界的距离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layout_margin</a:t>
            </a:r>
            <a:r>
              <a:rPr lang="en" sz="1200"/>
              <a:t>    外边界到其他视图的距离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background</a:t>
            </a:r>
            <a:r>
              <a:rPr lang="en" sz="1200"/>
              <a:t>      设置背景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visibility</a:t>
            </a:r>
            <a:r>
              <a:rPr lang="en" sz="1200"/>
              <a:t>     是否可见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gravity</a:t>
            </a:r>
            <a:r>
              <a:rPr lang="en" sz="1200">
                <a:solidFill>
                  <a:schemeClr val="dk1"/>
                </a:solidFill>
              </a:rPr>
              <a:t>    视图内容相对于视图的位置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layout_gravity</a:t>
            </a:r>
            <a:r>
              <a:rPr lang="en" sz="1200">
                <a:solidFill>
                  <a:schemeClr val="dk1"/>
                </a:solidFill>
              </a:rPr>
              <a:t>    视图相对于父布局的位置</a:t>
            </a:r>
            <a:r>
              <a:rPr lang="en" sz="1200"/>
              <a:t>    </a:t>
            </a:r>
            <a:endParaRPr sz="1200"/>
          </a:p>
        </p:txBody>
      </p:sp>
      <p:pic>
        <p:nvPicPr>
          <p:cNvPr id="485" name="Google Shape;4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0" y="927050"/>
            <a:ext cx="3864525" cy="209643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0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常用视图控件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250" y="3128000"/>
            <a:ext cx="3864526" cy="174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08300" y="653013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1.设置断点</a:t>
            </a:r>
            <a:endParaRPr sz="1700"/>
          </a:p>
        </p:txBody>
      </p:sp>
      <p:sp>
        <p:nvSpPr>
          <p:cNvPr id="123" name="Google Shape;123;p15"/>
          <p:cNvSpPr txBox="1"/>
          <p:nvPr/>
        </p:nvSpPr>
        <p:spPr>
          <a:xfrm>
            <a:off x="4237801" y="653013"/>
            <a:ext cx="490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2.开启调试会话，运行app或者运行过程中使用attch调试</a:t>
            </a:r>
            <a:endParaRPr sz="1700"/>
          </a:p>
        </p:txBody>
      </p:sp>
      <p:sp>
        <p:nvSpPr>
          <p:cNvPr id="124" name="Google Shape;124;p15"/>
          <p:cNvSpPr txBox="1"/>
          <p:nvPr/>
        </p:nvSpPr>
        <p:spPr>
          <a:xfrm>
            <a:off x="708300" y="2475325"/>
            <a:ext cx="308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3.查看调试结果</a:t>
            </a:r>
            <a:endParaRPr sz="1700"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19041" t="0"/>
          <a:stretch/>
        </p:blipFill>
        <p:spPr>
          <a:xfrm>
            <a:off x="791725" y="1129325"/>
            <a:ext cx="3101151" cy="1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b="63009" l="0" r="14900" t="0"/>
          <a:stretch/>
        </p:blipFill>
        <p:spPr>
          <a:xfrm>
            <a:off x="4237800" y="1129325"/>
            <a:ext cx="4483443" cy="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 b="60592" l="49052" r="3203" t="13447"/>
          <a:stretch/>
        </p:blipFill>
        <p:spPr>
          <a:xfrm>
            <a:off x="4237800" y="1677650"/>
            <a:ext cx="426589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6">
            <a:alphaModFix/>
          </a:blip>
          <a:srcRect b="0" l="0" r="10722" t="0"/>
          <a:stretch/>
        </p:blipFill>
        <p:spPr>
          <a:xfrm>
            <a:off x="791725" y="3036350"/>
            <a:ext cx="6499674" cy="1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7913750" y="4298550"/>
            <a:ext cx="9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参考</a:t>
            </a:r>
            <a:endParaRPr sz="1200"/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Studio功能介绍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512875" y="963275"/>
            <a:ext cx="79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三大布局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512875" y="1599400"/>
            <a:ext cx="83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FrameLayout：帧布局或层布局</a:t>
            </a:r>
            <a:r>
              <a:rPr lang="en"/>
              <a:t>。最简单的布局，对子视图/布局没有布置规律，只是作简单的堆叠。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LinearLayout:   线性布局</a:t>
            </a:r>
            <a:r>
              <a:rPr lang="en"/>
              <a:t>。对</a:t>
            </a:r>
            <a:r>
              <a:rPr lang="en">
                <a:solidFill>
                  <a:schemeClr val="dk1"/>
                </a:solidFill>
              </a:rPr>
              <a:t>子视图/布局作线性排列放置，可设置横向或纵向布局。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RelativeLayout: 相对布局</a:t>
            </a:r>
            <a:r>
              <a:rPr lang="en"/>
              <a:t>。两两</a:t>
            </a:r>
            <a:r>
              <a:rPr lang="en">
                <a:solidFill>
                  <a:schemeClr val="dk1"/>
                </a:solidFill>
              </a:rPr>
              <a:t>子视图/布局之间、子视图/布局与父布局之间可以设置相对位置，比前两者都灵活。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常用视图控件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512875" y="963275"/>
            <a:ext cx="79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ConstraintLayout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512875" y="1445500"/>
            <a:ext cx="322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集大成者，可以实现三大布局的所有功能。视图层级更简洁，性能更好。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他能精确地约束视图控件的四个方向。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04" name="Google Shape;5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200" y="1216575"/>
            <a:ext cx="5153024" cy="33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2"/>
          <p:cNvSpPr txBox="1"/>
          <p:nvPr/>
        </p:nvSpPr>
        <p:spPr>
          <a:xfrm>
            <a:off x="512875" y="3780250"/>
            <a:ext cx="3033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更多使用方式：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https://www.jianshu.com/p/3c8612146abe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通过AS工具使用（非代码实现）：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https://blog.csdn.net/guolin_blog/article/details/53122387</a:t>
            </a:r>
            <a:endParaRPr sz="1200"/>
          </a:p>
        </p:txBody>
      </p:sp>
      <p:sp>
        <p:nvSpPr>
          <p:cNvPr id="506" name="Google Shape;506;p52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常用视图控件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12" name="Google Shape;512;p53"/>
          <p:cNvSpPr txBox="1"/>
          <p:nvPr/>
        </p:nvSpPr>
        <p:spPr>
          <a:xfrm>
            <a:off x="512875" y="963275"/>
            <a:ext cx="79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RecyclerView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3" name="Google Shape;513;p53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512875" y="1445500"/>
            <a:ext cx="81183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实现列表和网格布局，是ListView的改进升级。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使用时涉及的类：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LayoutManager：</a:t>
            </a:r>
            <a:r>
              <a:rPr lang="en" sz="1200"/>
              <a:t>设定布局的策略，官方提供的常用实现类 LinearLayoutManager和GridLayoutManager。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RecyclerView.Adapter：</a:t>
            </a:r>
            <a:r>
              <a:rPr lang="en" sz="1200"/>
              <a:t>绑定数据和视图的适配器。需要继承实现自己的适配器，管理数据的绑定和更新。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RecyclerView.ViewHolder：</a:t>
            </a:r>
            <a:r>
              <a:rPr lang="en" sz="1200"/>
              <a:t>管理列表item的视图结构。可继承实现或使用默认类。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具体使用参考：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https://www.jianshu.com/p/4402327317bb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15" name="Google Shape;515;p53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常用视图控件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512875" y="963275"/>
            <a:ext cx="79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其他常用</a:t>
            </a:r>
            <a:r>
              <a:rPr lang="en">
                <a:solidFill>
                  <a:schemeClr val="dk1"/>
                </a:solidFill>
              </a:rPr>
              <a:t>控件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54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67400" y="1430625"/>
            <a:ext cx="440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列表、网格：ListView    GridView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实现滚动查看：   ScrollView  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实现单选框：  RadioGroup     RadioButton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进度条：ProgressBar     SeekBar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多页、翻页效果： ViewPager    TabLayout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4" name="Google Shape;524;p54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常用视图控件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30" name="Google Shape;530;p55"/>
          <p:cNvSpPr txBox="1"/>
          <p:nvPr/>
        </p:nvSpPr>
        <p:spPr>
          <a:xfrm>
            <a:off x="512875" y="963275"/>
            <a:ext cx="79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自定义View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512875" y="1565925"/>
            <a:ext cx="82197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官方为我们实现的View派生类，主要重写了View的onMeasure、onLayout、onDraw方法来实现。我们可以如法炮制，定义自己的View。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实际应用中，通常有四种自定义View的场景类型：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继承View，主要重写onDraw方法，绘制一些不规则的图像。如绘制表盘。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继承ViewGroup，主要重写onLayout方法，实现特殊的布局。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继承特定的View，扩展其功能。如继承ImageView实现截取圆形图标。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继承特定的ViewGroup，扩展其功能。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自定义View涉及的内容较多，可参考资料：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https://www.jianshu.com/p/705a6cb6bfee</a:t>
            </a:r>
            <a:endParaRPr sz="1200"/>
          </a:p>
        </p:txBody>
      </p:sp>
      <p:sp>
        <p:nvSpPr>
          <p:cNvPr id="533" name="Google Shape;533;p55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自定义视图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39" name="Google Shape;539;p56"/>
          <p:cNvSpPr txBox="1"/>
          <p:nvPr/>
        </p:nvSpPr>
        <p:spPr>
          <a:xfrm>
            <a:off x="461950" y="817275"/>
            <a:ext cx="80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界面交互是将用户在屏幕的操作，通过硬件驱动一步步传递给视图控件，程序根据操作事件作出反应的过程。</a:t>
            </a:r>
            <a:endParaRPr sz="1200"/>
          </a:p>
        </p:txBody>
      </p:sp>
      <p:sp>
        <p:nvSpPr>
          <p:cNvPr id="540" name="Google Shape;540;p56"/>
          <p:cNvSpPr txBox="1"/>
          <p:nvPr/>
        </p:nvSpPr>
        <p:spPr>
          <a:xfrm>
            <a:off x="461950" y="1186575"/>
            <a:ext cx="73467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Android把输入事件被封装成InputEvent抽象类，键盘输入KeyEvent和触摸输入MotionEvent是其派生类。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由于触摸事件跟视图息息相关，事件分发机制主要考虑触摸输入事件</a:t>
            </a:r>
            <a:r>
              <a:rPr lang="en" sz="1200">
                <a:solidFill>
                  <a:schemeClr val="dk1"/>
                </a:solidFill>
              </a:rPr>
              <a:t>MotionEvent。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触摸事件有以下四种动作：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MotionEvent.ACTION_DOWN</a:t>
            </a:r>
            <a:r>
              <a:rPr lang="en" sz="1200"/>
              <a:t>：手指按下，即刚接触屏幕（所有事件的开始）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MotionEvent.ACTION_MOVE</a:t>
            </a:r>
            <a:r>
              <a:rPr lang="en" sz="1200"/>
              <a:t>：在屏幕移动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MotionEvent.ACTION_CANCEL</a:t>
            </a:r>
            <a:r>
              <a:rPr lang="en" sz="1200"/>
              <a:t>：非人为原因结束本次事件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MotionEvent.ACTION_UP</a:t>
            </a:r>
            <a:r>
              <a:rPr lang="en" sz="1200"/>
              <a:t>：抬起手指（与DOWN对应，正常情况下完成事件）</a:t>
            </a:r>
            <a:endParaRPr sz="1200"/>
          </a:p>
        </p:txBody>
      </p:sp>
      <p:sp>
        <p:nvSpPr>
          <p:cNvPr id="541" name="Google Shape;541;p56"/>
          <p:cNvSpPr txBox="1"/>
          <p:nvPr/>
        </p:nvSpPr>
        <p:spPr>
          <a:xfrm>
            <a:off x="461950" y="3615525"/>
            <a:ext cx="8127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普通的点击（Click）操作、长按（LongClick）操作和滚动（Scroll）操作等，系统已经做好封装，View可以直接注册相应的监听器，如setOnClickListener()方法。</a:t>
            </a:r>
            <a:endParaRPr sz="1200"/>
          </a:p>
        </p:txBody>
      </p:sp>
      <p:sp>
        <p:nvSpPr>
          <p:cNvPr id="542" name="Google Shape;542;p56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事件分发机制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48" name="Google Shape;548;p57"/>
          <p:cNvSpPr txBox="1"/>
          <p:nvPr/>
        </p:nvSpPr>
        <p:spPr>
          <a:xfrm>
            <a:off x="461950" y="817275"/>
            <a:ext cx="80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事件的传递过程可以简化为：</a:t>
            </a:r>
            <a:r>
              <a:rPr b="1" lang="en" sz="1200"/>
              <a:t>硬件  →  Activity  →  ViewGroup  →  View</a:t>
            </a:r>
            <a:endParaRPr b="1" sz="1200"/>
          </a:p>
        </p:txBody>
      </p:sp>
      <p:sp>
        <p:nvSpPr>
          <p:cNvPr id="549" name="Google Shape;549;p57"/>
          <p:cNvSpPr txBox="1"/>
          <p:nvPr/>
        </p:nvSpPr>
        <p:spPr>
          <a:xfrm>
            <a:off x="461950" y="1268000"/>
            <a:ext cx="33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涉及三个重要的方法：</a:t>
            </a:r>
            <a:endParaRPr sz="1200"/>
          </a:p>
        </p:txBody>
      </p:sp>
      <p:graphicFrame>
        <p:nvGraphicFramePr>
          <p:cNvPr id="550" name="Google Shape;550;p57"/>
          <p:cNvGraphicFramePr/>
          <p:nvPr/>
        </p:nvGraphicFramePr>
        <p:xfrm>
          <a:off x="512875" y="180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{E1BB588E-83C7-4477-A03D-188FFD0971CA}</a:tableStyleId>
              </a:tblPr>
              <a:tblGrid>
                <a:gridCol w="1897025"/>
                <a:gridCol w="1847300"/>
                <a:gridCol w="1945025"/>
                <a:gridCol w="1958300"/>
              </a:tblGrid>
              <a:tr h="40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方法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作用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返回值（Boolean）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调用位置</a:t>
                      </a:r>
                      <a:endParaRPr b="1"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dispatchTouchEvent() 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分发触摸事件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是否分发并消费该事件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事件刚传递至该控件时调用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onInterceptTouchEvent()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判断是否拦截某个事件（该方法只存在于ViewGroup中）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是否拦截该事件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在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dispatchTouchEvent() 中调用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onTouchEvent()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处理触摸事件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是否消费该事件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sp>
        <p:nvSpPr>
          <p:cNvPr id="551" name="Google Shape;551;p57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事件分发机制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57" name="Google Shape;557;p58"/>
          <p:cNvSpPr txBox="1"/>
          <p:nvPr/>
        </p:nvSpPr>
        <p:spPr>
          <a:xfrm>
            <a:off x="461950" y="817275"/>
            <a:ext cx="805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事件分发可以理解为Activity将事件分发给视图树的某个路径，路径可以经过多个ViewGroup。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ViewGroup事件处理逻辑可以简化为以下伪代码：</a:t>
            </a:r>
            <a:endParaRPr sz="1200"/>
          </a:p>
        </p:txBody>
      </p:sp>
      <p:sp>
        <p:nvSpPr>
          <p:cNvPr id="558" name="Google Shape;558;p58"/>
          <p:cNvSpPr txBox="1"/>
          <p:nvPr/>
        </p:nvSpPr>
        <p:spPr>
          <a:xfrm>
            <a:off x="461950" y="4210750"/>
            <a:ext cx="782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事件是否消费会影响事件的传递链，若</a:t>
            </a:r>
            <a:r>
              <a:rPr lang="en" sz="1200"/>
              <a:t>事件</a:t>
            </a:r>
            <a:r>
              <a:rPr lang="en" sz="1200"/>
              <a:t>被消费则传递链中断；若视图</a:t>
            </a:r>
            <a:r>
              <a:rPr lang="en" sz="1200"/>
              <a:t>节点都没有消费事件，则会把事件交由Activity的onTouchEvent()处理。</a:t>
            </a:r>
            <a:endParaRPr sz="1200"/>
          </a:p>
        </p:txBody>
      </p:sp>
      <p:pic>
        <p:nvPicPr>
          <p:cNvPr id="559" name="Google Shape;5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75" y="1508200"/>
            <a:ext cx="3661372" cy="25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8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事件分发机制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/>
          <p:nvPr/>
        </p:nvSpPr>
        <p:spPr>
          <a:xfrm>
            <a:off x="456087" y="2597813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661179" y="2670193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4</a:t>
            </a: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9"/>
          <p:cNvSpPr txBox="1"/>
          <p:nvPr/>
        </p:nvSpPr>
        <p:spPr>
          <a:xfrm>
            <a:off x="1237223" y="2676388"/>
            <a:ext cx="55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Android 多线程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9"/>
          <p:cNvSpPr txBox="1"/>
          <p:nvPr/>
        </p:nvSpPr>
        <p:spPr>
          <a:xfrm>
            <a:off x="621087" y="12642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1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9"/>
          <p:cNvSpPr txBox="1"/>
          <p:nvPr/>
        </p:nvSpPr>
        <p:spPr>
          <a:xfrm>
            <a:off x="621087" y="1694574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2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621087" y="2138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3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1239128" y="1264275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9"/>
          <p:cNvSpPr txBox="1"/>
          <p:nvPr/>
        </p:nvSpPr>
        <p:spPr>
          <a:xfrm>
            <a:off x="1227370" y="1701450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1218886" y="2157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视图及事件分发</a:t>
            </a:r>
            <a:endParaRPr sz="2100"/>
          </a:p>
        </p:txBody>
      </p:sp>
      <p:sp>
        <p:nvSpPr>
          <p:cNvPr id="574" name="Google Shape;574;p59"/>
          <p:cNvSpPr txBox="1"/>
          <p:nvPr/>
        </p:nvSpPr>
        <p:spPr>
          <a:xfrm>
            <a:off x="658136" y="3179707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9"/>
          <p:cNvSpPr txBox="1"/>
          <p:nvPr/>
        </p:nvSpPr>
        <p:spPr>
          <a:xfrm>
            <a:off x="1244957" y="3198757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多进程</a:t>
            </a:r>
            <a:r>
              <a:rPr lang="en" sz="2100"/>
              <a:t>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9"/>
          <p:cNvSpPr txBox="1"/>
          <p:nvPr/>
        </p:nvSpPr>
        <p:spPr>
          <a:xfrm>
            <a:off x="652311" y="367783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1239132" y="369688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学习</a:t>
            </a:r>
            <a:r>
              <a:rPr lang="en" sz="2100"/>
              <a:t>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84" name="Google Shape;584;p60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512875" y="771225"/>
            <a:ext cx="733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主线程(又叫Main线程，UI线程)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启动应用时，系统会为应用创建一个称为“main”（主线程）的执行线程。此线程非常重要，因为其负责将事件分派给相应的界面组件，其中包括绘图事件、点击事件等。此外，应用与 Android 界面工具包组件（来自 </a:t>
            </a:r>
            <a:r>
              <a:rPr lang="en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android.widget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和 </a:t>
            </a:r>
            <a:r>
              <a:rPr lang="en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android.view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软件包的组件）也几乎都在该线程中进行交互。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512875" y="2233950"/>
            <a:ext cx="797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Android开发必须遵守两条规则：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1.不要阻塞主线程，即不要在主线程中做耗时操作，否则将出现卡顿现象，严重的会出现ANR(应用未响应)错误。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2.不要在主线程之外访问Android UI工具包，否则代码将会抛出现异常。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512875" y="3834025"/>
            <a:ext cx="59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主线程是系统自动创建的，无需开发者自己创建。</a:t>
            </a:r>
            <a:endParaRPr b="1" sz="1200"/>
          </a:p>
        </p:txBody>
      </p:sp>
      <p:sp>
        <p:nvSpPr>
          <p:cNvPr id="588" name="Google Shape;588;p60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主线程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00" y="1581700"/>
            <a:ext cx="2924376" cy="293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375" y="816575"/>
            <a:ext cx="2924375" cy="40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708300" y="942223"/>
            <a:ext cx="349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使用右键选择Generate可自动生成代码</a:t>
            </a:r>
            <a:endParaRPr sz="1700"/>
          </a:p>
        </p:txBody>
      </p:sp>
      <p:sp>
        <p:nvSpPr>
          <p:cNvPr id="139" name="Google Shape;139;p16"/>
          <p:cNvSpPr/>
          <p:nvPr/>
        </p:nvSpPr>
        <p:spPr>
          <a:xfrm>
            <a:off x="3881575" y="2809138"/>
            <a:ext cx="1329900" cy="48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Studio功能介绍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594" name="Google Shape;594;p61"/>
          <p:cNvSpPr txBox="1"/>
          <p:nvPr/>
        </p:nvSpPr>
        <p:spPr>
          <a:xfrm>
            <a:off x="1695225" y="2085950"/>
            <a:ext cx="79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 01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  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95" name="Google Shape;595;p61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96" name="Google Shape;596;p61"/>
          <p:cNvSpPr txBox="1"/>
          <p:nvPr/>
        </p:nvSpPr>
        <p:spPr>
          <a:xfrm>
            <a:off x="543475" y="759575"/>
            <a:ext cx="799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子线程(又叫工作线程)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当我们的应用程序想要执行耗时操作时(例如访问网络从服务器获取数据，或者读取文件等)，需要在子线程中进行，这样主线程才不会被阻塞。</a:t>
            </a:r>
            <a:endParaRPr sz="1200"/>
          </a:p>
        </p:txBody>
      </p:sp>
      <p:sp>
        <p:nvSpPr>
          <p:cNvPr id="597" name="Google Shape;597;p61"/>
          <p:cNvSpPr txBox="1"/>
          <p:nvPr/>
        </p:nvSpPr>
        <p:spPr>
          <a:xfrm>
            <a:off x="512875" y="2705175"/>
            <a:ext cx="59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如何新建一个子线程：</a:t>
            </a:r>
            <a:endParaRPr sz="1200"/>
          </a:p>
        </p:txBody>
      </p:sp>
      <p:pic>
        <p:nvPicPr>
          <p:cNvPr id="598" name="Google Shape;5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75" y="3105375"/>
            <a:ext cx="4338459" cy="1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1"/>
          <p:cNvSpPr txBox="1"/>
          <p:nvPr/>
        </p:nvSpPr>
        <p:spPr>
          <a:xfrm>
            <a:off x="512875" y="2004613"/>
            <a:ext cx="59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若需执行耗时任务，需开发者自己创建子线程。</a:t>
            </a:r>
            <a:endParaRPr b="1" sz="1200"/>
          </a:p>
        </p:txBody>
      </p:sp>
      <p:sp>
        <p:nvSpPr>
          <p:cNvPr id="600" name="Google Shape;600;p61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子线程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06" name="Google Shape;606;p62"/>
          <p:cNvSpPr txBox="1"/>
          <p:nvPr/>
        </p:nvSpPr>
        <p:spPr>
          <a:xfrm>
            <a:off x="483900" y="859850"/>
            <a:ext cx="6400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多线程实现：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 继承Thread类，实现Runnable、Callable接口。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start()，或call()方法开启线程。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 </a:t>
            </a:r>
            <a:r>
              <a:rPr lang="en" sz="1200">
                <a:solidFill>
                  <a:schemeClr val="dk1"/>
                </a:solidFill>
              </a:rPr>
              <a:t>Android提供的方式：HandlerThread、IntentService。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3. Handler、AsyncTask以及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线程池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管理线程。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07" name="Google Shape;607;p62"/>
          <p:cNvSpPr txBox="1"/>
          <p:nvPr/>
        </p:nvSpPr>
        <p:spPr>
          <a:xfrm>
            <a:off x="483900" y="2228800"/>
            <a:ext cx="82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为了避免</a:t>
            </a:r>
            <a:r>
              <a:rPr lang="en" sz="1200">
                <a:solidFill>
                  <a:schemeClr val="dk1"/>
                </a:solidFill>
              </a:rPr>
              <a:t>频繁的创建和销毁线程，占用大量的系统资源，</a:t>
            </a:r>
            <a:r>
              <a:rPr b="1" lang="en" sz="1200">
                <a:solidFill>
                  <a:schemeClr val="dk1"/>
                </a:solidFill>
              </a:rPr>
              <a:t>推荐使用线程池管理线程</a:t>
            </a:r>
            <a:r>
              <a:rPr lang="en" sz="1200">
                <a:solidFill>
                  <a:schemeClr val="dk1"/>
                </a:solidFill>
              </a:rPr>
              <a:t>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8" name="Google Shape;608;p62"/>
          <p:cNvSpPr txBox="1"/>
          <p:nvPr/>
        </p:nvSpPr>
        <p:spPr>
          <a:xfrm>
            <a:off x="483900" y="2951700"/>
            <a:ext cx="847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线程池</a:t>
            </a:r>
            <a:r>
              <a:rPr lang="en" sz="1200">
                <a:solidFill>
                  <a:schemeClr val="dk1"/>
                </a:solidFill>
              </a:rPr>
              <a:t>优点</a:t>
            </a:r>
            <a:r>
              <a:rPr lang="en" sz="1200">
                <a:solidFill>
                  <a:schemeClr val="dk1"/>
                </a:solidFill>
              </a:rPr>
              <a:t>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1.统一管理多个线程，</a:t>
            </a:r>
            <a:r>
              <a:rPr lang="en" sz="1200">
                <a:solidFill>
                  <a:schemeClr val="dk1"/>
                </a:solidFill>
              </a:rPr>
              <a:t>统一命名，防止线程过多</a:t>
            </a:r>
            <a:r>
              <a:rPr lang="en" sz="1200">
                <a:solidFill>
                  <a:schemeClr val="dk1"/>
                </a:solidFill>
              </a:rPr>
              <a:t>；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1200">
                <a:solidFill>
                  <a:schemeClr val="dk1"/>
                </a:solidFill>
              </a:rPr>
              <a:t>线程复用，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线程在执行完任务后不会立刻销毁，而是会等待另外的任务，这样就不会频繁地创建、销毁线程和调用GC。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3.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使用方便，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JAVA提供了一套完整的ExecutorService线程池创建的api，可创建多种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特殊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功能的线程池。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09" name="Google Shape;609;p62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多线程实现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15" name="Google Shape;615;p63"/>
          <p:cNvSpPr txBox="1"/>
          <p:nvPr/>
        </p:nvSpPr>
        <p:spPr>
          <a:xfrm>
            <a:off x="704850" y="623750"/>
            <a:ext cx="752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ThreadPoolExecutor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主要是利用ThreadPoolExecutor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创建线程池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构造方法如下：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4" y="1424148"/>
            <a:ext cx="5497049" cy="16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/>
        </p:nvSpPr>
        <p:spPr>
          <a:xfrm>
            <a:off x="704850" y="3215200"/>
            <a:ext cx="802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各个参数的含义如下：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corePoolSize: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该线程池中核心线程的数量。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注意：线程池中存在核心线程与非核心线程，核心线程一旦创建会一直执行任务或等待任务到来，而非核心线程只在任务队列塞满任务时去执行多出的任务，并且非核心线程在等待一段时间后将会被回收，这个时间作为参数可调配，见下面的keepAliveTime参数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8" name="Google Shape;618;p63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线程池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24" name="Google Shape;624;p64"/>
          <p:cNvSpPr txBox="1"/>
          <p:nvPr/>
        </p:nvSpPr>
        <p:spPr>
          <a:xfrm>
            <a:off x="605175" y="584400"/>
            <a:ext cx="81663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maximumPoolSize：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该线程池中最大线程数量。(区别于corePoolSize)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keepAliveTime: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从字面上就可以理解，是非核心线程空闲时要等待下一个任务到来的时间，当任务很多，每个任务执行时间很短的情况下调大该值有助于提高线程利用率。注意：当allowCoreThreadTimeOut属性设为true时，该属性也可用于核心线程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u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nit: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上述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时间属性的单位。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workQueue: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任务队列。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threadFactory: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线程工厂，可用于设置线程名字等，也可以不设置此参数。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handler: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饱和策略处理器，默认是使用AbortPolicy，直接抛出异常。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pic>
        <p:nvPicPr>
          <p:cNvPr id="625" name="Google Shape;6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00" y="3071900"/>
            <a:ext cx="5667499" cy="17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线程池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512875" y="685975"/>
            <a:ext cx="56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Executors类为我们提供了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四种特殊的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线程池：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3" name="Google Shape;633;p65"/>
          <p:cNvSpPr txBox="1"/>
          <p:nvPr/>
        </p:nvSpPr>
        <p:spPr>
          <a:xfrm>
            <a:off x="512875" y="1220500"/>
            <a:ext cx="8208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FixedThreadPool: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只有核心线程(数量由参数指定)，无非核心线程，并且阻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塞队列无界。它能够更快速的响应外界请求。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5"/>
          <p:cNvSpPr txBox="1"/>
          <p:nvPr/>
        </p:nvSpPr>
        <p:spPr>
          <a:xfrm>
            <a:off x="512875" y="1891925"/>
            <a:ext cx="82842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CachedThreadPool: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没有核心线程，只有非核心线程，并且每个非核心线程空闲等待的时间为60s，采用SynchronousQueue队列，即空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队列，因而它没有等待队列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。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适合执行大量的短耗时任务。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5"/>
          <p:cNvSpPr txBox="1"/>
          <p:nvPr/>
        </p:nvSpPr>
        <p:spPr>
          <a:xfrm>
            <a:off x="512875" y="2745700"/>
            <a:ext cx="57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SingleThreadPool：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只有单个核心线程的线程池，该线程池的任务会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依次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执行。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6" name="Google Shape;636;p65"/>
          <p:cNvSpPr txBox="1"/>
          <p:nvPr/>
        </p:nvSpPr>
        <p:spPr>
          <a:xfrm>
            <a:off x="512875" y="3348675"/>
            <a:ext cx="75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ScheduledThreadPool：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定时延时执行任务，可以设置任务定时、重复执行。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37" name="Google Shape;637;p65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线程池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558625" y="676650"/>
            <a:ext cx="84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终止线程池：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当不再使用线程池时，可以终止该线程池。终止线程池主要有两种方式：shutDown()和shutDownNow()。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512875" y="1273125"/>
            <a:ext cx="8331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shutDown():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这个方法会平滑地关闭线程池，当我们调用这个方法时，ExecutorService停止接受任何新的任务且等待已经提交的任务执行完成(已经提交的任务会分两类：一类是已经在执行的，另一类是在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等待队列中的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)，当所有已经提交的任务执行完毕后将会关闭ExecutorService。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shutDownNow():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这个方法会强制关闭线程池，它将试图停止当前正在运行中的任务，取消在工作队列中等待的任务，并将等待在工作队列中的任务以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列表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的形式作为方法返回值返回。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当我们不需要使用使用线程池时，应该终止未使用的线程池以允许系统回收其资源。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45" name="Google Shape;645;p66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线程池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51" name="Google Shape;651;p67"/>
          <p:cNvSpPr txBox="1"/>
          <p:nvPr/>
        </p:nvSpPr>
        <p:spPr>
          <a:xfrm>
            <a:off x="512875" y="1599400"/>
            <a:ext cx="7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52" name="Google Shape;652;p67"/>
          <p:cNvSpPr txBox="1"/>
          <p:nvPr/>
        </p:nvSpPr>
        <p:spPr>
          <a:xfrm>
            <a:off x="512875" y="1184500"/>
            <a:ext cx="3256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Handler</a:t>
            </a:r>
            <a:r>
              <a:rPr lang="en" sz="1200"/>
              <a:t>：负责发送和处理消息，也是</a:t>
            </a:r>
            <a:r>
              <a:rPr lang="en" sz="1200"/>
              <a:t>作为上层使用接口。发送操作和处理操作可以在不同线程进行。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Looper</a:t>
            </a:r>
            <a:r>
              <a:rPr lang="en" sz="1200"/>
              <a:t>：</a:t>
            </a:r>
            <a:r>
              <a:rPr lang="en" sz="1200"/>
              <a:t>执行者，</a:t>
            </a:r>
            <a:r>
              <a:rPr lang="en" sz="1200"/>
              <a:t>通过死循环来取出消息并且</a:t>
            </a:r>
            <a:r>
              <a:rPr lang="en" sz="1200"/>
              <a:t>分发给</a:t>
            </a:r>
            <a:r>
              <a:rPr lang="en" sz="1200"/>
              <a:t>Handler处理。</a:t>
            </a:r>
            <a:r>
              <a:rPr lang="en" sz="1200"/>
              <a:t>每个线程都有一个自己的Looper。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Message</a:t>
            </a:r>
            <a:r>
              <a:rPr lang="en" sz="1200">
                <a:solidFill>
                  <a:schemeClr val="dk1"/>
                </a:solidFill>
              </a:rPr>
              <a:t>：消息的载体。发送时可以指定延时执行。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MessageQueue</a:t>
            </a:r>
            <a:r>
              <a:rPr lang="en" sz="1200">
                <a:solidFill>
                  <a:schemeClr val="dk1"/>
                </a:solidFill>
              </a:rPr>
              <a:t>：消息队列，负责存储消息，会根据消息执行的先后顺序排列，消息可能来自各个线程。每个Looper维护一个消息队列。</a:t>
            </a:r>
            <a:endParaRPr sz="1200"/>
          </a:p>
        </p:txBody>
      </p:sp>
      <p:pic>
        <p:nvPicPr>
          <p:cNvPr id="653" name="Google Shape;6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423" y="751348"/>
            <a:ext cx="5374576" cy="39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7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Android消息机制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60" name="Google Shape;660;p68"/>
          <p:cNvSpPr txBox="1"/>
          <p:nvPr/>
        </p:nvSpPr>
        <p:spPr>
          <a:xfrm>
            <a:off x="512875" y="740375"/>
            <a:ext cx="83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利用消息机制，通过使用Handler发送和处理消息，可以方便地实现线程间通信。基本使用方式：</a:t>
            </a:r>
            <a:endParaRPr sz="1200"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400" y="1719976"/>
            <a:ext cx="3023301" cy="10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8"/>
          <p:cNvSpPr txBox="1"/>
          <p:nvPr/>
        </p:nvSpPr>
        <p:spPr>
          <a:xfrm>
            <a:off x="4572000" y="1350675"/>
            <a:ext cx="38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其他线程使用</a:t>
            </a:r>
            <a:endParaRPr sz="1200"/>
          </a:p>
        </p:txBody>
      </p:sp>
      <p:sp>
        <p:nvSpPr>
          <p:cNvPr id="663" name="Google Shape;663;p68"/>
          <p:cNvSpPr txBox="1"/>
          <p:nvPr/>
        </p:nvSpPr>
        <p:spPr>
          <a:xfrm>
            <a:off x="4548300" y="3189150"/>
            <a:ext cx="413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Message有自己的消息池，所以一般不能new Message()创建消息。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一般使用Message类的静态方法obtain创建，或者直接调用Handler的sendEmptyMessage方法发送消息。</a:t>
            </a:r>
            <a:endParaRPr/>
          </a:p>
        </p:txBody>
      </p:sp>
      <p:pic>
        <p:nvPicPr>
          <p:cNvPr id="664" name="Google Shape;66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50" y="1155475"/>
            <a:ext cx="3568476" cy="34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8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Android消息机制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9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71" name="Google Shape;671;p69"/>
          <p:cNvSpPr txBox="1"/>
          <p:nvPr/>
        </p:nvSpPr>
        <p:spPr>
          <a:xfrm>
            <a:off x="512875" y="1033525"/>
            <a:ext cx="816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主线程的Looper和消息队列在应用启动时系统会自行创建和开启循环，所以</a:t>
            </a:r>
            <a:r>
              <a:rPr b="1" lang="en" sz="1200"/>
              <a:t>在主线程创建Handler，可以省略Looper.prepare()和Looper.loop()</a:t>
            </a:r>
            <a:r>
              <a:rPr lang="en" sz="1200"/>
              <a:t>。</a:t>
            </a:r>
            <a:endParaRPr sz="1200"/>
          </a:p>
        </p:txBody>
      </p:sp>
      <p:sp>
        <p:nvSpPr>
          <p:cNvPr id="672" name="Google Shape;672;p69"/>
          <p:cNvSpPr txBox="1"/>
          <p:nvPr/>
        </p:nvSpPr>
        <p:spPr>
          <a:xfrm>
            <a:off x="512875" y="4313450"/>
            <a:ext cx="78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另外，主线程的Looper无法退出，子线程可以调用quit()方法退出，清空消息队列。</a:t>
            </a:r>
            <a:endParaRPr sz="1200"/>
          </a:p>
        </p:txBody>
      </p:sp>
      <p:sp>
        <p:nvSpPr>
          <p:cNvPr id="673" name="Google Shape;673;p69"/>
          <p:cNvSpPr txBox="1"/>
          <p:nvPr/>
        </p:nvSpPr>
        <p:spPr>
          <a:xfrm>
            <a:off x="512875" y="3765625"/>
            <a:ext cx="82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主线程的</a:t>
            </a:r>
            <a:r>
              <a:rPr lang="en" sz="1200"/>
              <a:t>消息队列责任重大，主要用来处理各类事务，如四大组件调度、视图绘制等。所以</a:t>
            </a:r>
            <a:r>
              <a:rPr b="1" lang="en" sz="1200"/>
              <a:t>主线程不能传入耗时任务</a:t>
            </a:r>
            <a:r>
              <a:rPr lang="en" sz="1200"/>
              <a:t>，影响系统运行，导致卡顿或ANR。</a:t>
            </a:r>
            <a:endParaRPr sz="1200"/>
          </a:p>
        </p:txBody>
      </p:sp>
      <p:sp>
        <p:nvSpPr>
          <p:cNvPr id="674" name="Google Shape;674;p69"/>
          <p:cNvSpPr txBox="1"/>
          <p:nvPr/>
        </p:nvSpPr>
        <p:spPr>
          <a:xfrm>
            <a:off x="512875" y="710675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注意事项</a:t>
            </a:r>
            <a:endParaRPr/>
          </a:p>
        </p:txBody>
      </p:sp>
      <p:pic>
        <p:nvPicPr>
          <p:cNvPr id="675" name="Google Shape;6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00" y="1653375"/>
            <a:ext cx="2911598" cy="204651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9"/>
          <p:cNvSpPr txBox="1"/>
          <p:nvPr/>
        </p:nvSpPr>
        <p:spPr>
          <a:xfrm>
            <a:off x="3731050" y="1653375"/>
            <a:ext cx="4990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Handler</a:t>
            </a:r>
            <a:r>
              <a:rPr lang="en" sz="1200"/>
              <a:t>初始化时还可以</a:t>
            </a:r>
            <a:r>
              <a:rPr b="1" lang="en" sz="1200"/>
              <a:t>设置Callback处理消息</a:t>
            </a:r>
            <a:r>
              <a:rPr lang="en" sz="1200"/>
              <a:t>（左图的mCallback）；也可以直接调用post()方法提交Runnable，对应左图的msg.callback，处理的先后逻辑如左图所示。</a:t>
            </a:r>
            <a:endParaRPr sz="1200"/>
          </a:p>
        </p:txBody>
      </p:sp>
      <p:sp>
        <p:nvSpPr>
          <p:cNvPr id="677" name="Google Shape;677;p69"/>
          <p:cNvSpPr txBox="1"/>
          <p:nvPr/>
        </p:nvSpPr>
        <p:spPr>
          <a:xfrm>
            <a:off x="3731050" y="3103413"/>
            <a:ext cx="48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View内置了主线程的Handler</a:t>
            </a:r>
            <a:r>
              <a:rPr lang="en" sz="1200"/>
              <a:t>，可以直接调用post()、postDelay()方法，在主线程运行、或延时运行Runnable。</a:t>
            </a:r>
            <a:endParaRPr sz="1200"/>
          </a:p>
        </p:txBody>
      </p:sp>
      <p:sp>
        <p:nvSpPr>
          <p:cNvPr id="678" name="Google Shape;678;p69"/>
          <p:cNvSpPr txBox="1"/>
          <p:nvPr/>
        </p:nvSpPr>
        <p:spPr>
          <a:xfrm>
            <a:off x="3731050" y="2498388"/>
            <a:ext cx="48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Activity</a:t>
            </a:r>
            <a:r>
              <a:rPr b="1" lang="en" sz="1200"/>
              <a:t>内置了主线程的Handler</a:t>
            </a:r>
            <a:r>
              <a:rPr lang="en" sz="1200"/>
              <a:t>，可以直接调用</a:t>
            </a:r>
            <a:r>
              <a:rPr lang="en" sz="1200"/>
              <a:t>runOnUiThread</a:t>
            </a:r>
            <a:r>
              <a:rPr lang="en" sz="1200"/>
              <a:t>方法，在主线程运行Runnable，</a:t>
            </a:r>
            <a:r>
              <a:rPr lang="en" sz="1200"/>
              <a:t>这是基于Handler的post()方法</a:t>
            </a:r>
            <a:r>
              <a:rPr lang="en" sz="1200"/>
              <a:t>。</a:t>
            </a:r>
            <a:endParaRPr sz="1200"/>
          </a:p>
        </p:txBody>
      </p:sp>
      <p:sp>
        <p:nvSpPr>
          <p:cNvPr id="679" name="Google Shape;679;p69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Android消息机制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685" name="Google Shape;685;p70"/>
          <p:cNvSpPr txBox="1"/>
          <p:nvPr/>
        </p:nvSpPr>
        <p:spPr>
          <a:xfrm>
            <a:off x="512875" y="639600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0"/>
          <p:cNvSpPr txBox="1"/>
          <p:nvPr/>
        </p:nvSpPr>
        <p:spPr>
          <a:xfrm>
            <a:off x="542850" y="692900"/>
            <a:ext cx="825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消息机制广泛应用在应用的进程内通信，包括线程间通信，以及组件间通信等。我们再介绍一些别的通信方式，如下表。</a:t>
            </a:r>
            <a:endParaRPr sz="1200"/>
          </a:p>
        </p:txBody>
      </p:sp>
      <p:graphicFrame>
        <p:nvGraphicFramePr>
          <p:cNvPr id="687" name="Google Shape;687;p70"/>
          <p:cNvGraphicFramePr/>
          <p:nvPr/>
        </p:nvGraphicFramePr>
        <p:xfrm>
          <a:off x="670563" y="160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{E1BB588E-83C7-4477-A03D-188FFD0971CA}</a:tableStyleId>
              </a:tblPr>
              <a:tblGrid>
                <a:gridCol w="2413000"/>
                <a:gridCol w="2413000"/>
                <a:gridCol w="275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通信方式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特点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场景举例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消息机制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安全、灵活，收发方明确，代码可读性好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网络返回、用户操作等通知界面刷新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LocalBroadcast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使用简单，安全可靠，底层仍然是Handler实现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接收者不太关心界面，如某些操作完成，需要上报数据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EventBus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使用最简单，但可读性差，需</a:t>
                      </a:r>
                      <a:r>
                        <a:rPr lang="en"/>
                        <a:t>使用进阶版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SmartEventBus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全局同步数据，如不同界面点赞后需在不同界面展示点赞数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Lifecycle</a:t>
                      </a:r>
                      <a:r>
                        <a:rPr lang="en"/>
                        <a:t> +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LiveData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感知组件的生命周期，比消息机制更安全可靠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界面数据的更新传递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88" name="Google Shape;688;p70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进程内通信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708300" y="599600"/>
            <a:ext cx="680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Android Studio 中，支持通过 TODO 在代码中插入标记，其本质上就是特殊的注释。只不过 TODO 注释能够在 Android Studio 提供的 TODO 视图窗口中查看并快速定位</a:t>
            </a:r>
            <a:endParaRPr b="1" sz="170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00" y="1201237"/>
            <a:ext cx="4920947" cy="108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0" y="2826189"/>
            <a:ext cx="3000000" cy="19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708300" y="2401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 查看 TODO</a:t>
            </a:r>
            <a:endParaRPr b="1" sz="1200">
              <a:solidFill>
                <a:srgbClr val="4F4F4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500" y="2811400"/>
            <a:ext cx="4619099" cy="201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4147500" y="24018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r>
              <a:rPr b="1" lang="en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 </a:t>
            </a:r>
            <a:r>
              <a:rPr b="1" lang="en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增加fixMe标签，后续问题修复</a:t>
            </a:r>
            <a:endParaRPr b="1" sz="1200">
              <a:solidFill>
                <a:srgbClr val="4F4F4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8091525" y="692000"/>
            <a:ext cx="6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扩展</a:t>
            </a:r>
            <a:endParaRPr sz="1200"/>
          </a:p>
        </p:txBody>
      </p:sp>
      <p:sp>
        <p:nvSpPr>
          <p:cNvPr id="154" name="Google Shape;154;p17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Studio功能介绍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/>
          <p:nvPr/>
        </p:nvSpPr>
        <p:spPr>
          <a:xfrm>
            <a:off x="456087" y="3068888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1"/>
          <p:cNvSpPr txBox="1"/>
          <p:nvPr/>
        </p:nvSpPr>
        <p:spPr>
          <a:xfrm>
            <a:off x="661179" y="314126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5</a:t>
            </a: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1"/>
          <p:cNvSpPr txBox="1"/>
          <p:nvPr/>
        </p:nvSpPr>
        <p:spPr>
          <a:xfrm>
            <a:off x="1237223" y="3147463"/>
            <a:ext cx="55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Android 多</a:t>
            </a:r>
            <a:r>
              <a:rPr b="1" lang="en" sz="2100">
                <a:solidFill>
                  <a:srgbClr val="FFFFFF"/>
                </a:solidFill>
              </a:rPr>
              <a:t>进程基础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71"/>
          <p:cNvSpPr txBox="1"/>
          <p:nvPr/>
        </p:nvSpPr>
        <p:spPr>
          <a:xfrm>
            <a:off x="621087" y="12642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1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621087" y="1694574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2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1"/>
          <p:cNvSpPr txBox="1"/>
          <p:nvPr/>
        </p:nvSpPr>
        <p:spPr>
          <a:xfrm>
            <a:off x="621087" y="2138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3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1"/>
          <p:cNvSpPr txBox="1"/>
          <p:nvPr/>
        </p:nvSpPr>
        <p:spPr>
          <a:xfrm>
            <a:off x="1239128" y="1264275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1"/>
          <p:cNvSpPr txBox="1"/>
          <p:nvPr/>
        </p:nvSpPr>
        <p:spPr>
          <a:xfrm>
            <a:off x="1227370" y="1701450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1"/>
          <p:cNvSpPr txBox="1"/>
          <p:nvPr/>
        </p:nvSpPr>
        <p:spPr>
          <a:xfrm>
            <a:off x="1218886" y="2157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视图及事件分发</a:t>
            </a:r>
            <a:endParaRPr sz="2100"/>
          </a:p>
        </p:txBody>
      </p:sp>
      <p:sp>
        <p:nvSpPr>
          <p:cNvPr id="702" name="Google Shape;702;p71"/>
          <p:cNvSpPr txBox="1"/>
          <p:nvPr/>
        </p:nvSpPr>
        <p:spPr>
          <a:xfrm>
            <a:off x="652311" y="258268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1"/>
          <p:cNvSpPr txBox="1"/>
          <p:nvPr/>
        </p:nvSpPr>
        <p:spPr>
          <a:xfrm>
            <a:off x="1239132" y="260173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</a:t>
            </a:r>
            <a:r>
              <a:rPr lang="en" sz="2100"/>
              <a:t>线程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1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1"/>
          <p:cNvSpPr txBox="1"/>
          <p:nvPr/>
        </p:nvSpPr>
        <p:spPr>
          <a:xfrm>
            <a:off x="652311" y="367783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1"/>
          <p:cNvSpPr txBox="1"/>
          <p:nvPr/>
        </p:nvSpPr>
        <p:spPr>
          <a:xfrm>
            <a:off x="1239132" y="369688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学习</a:t>
            </a:r>
            <a:r>
              <a:rPr lang="en" sz="2100"/>
              <a:t>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2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512875" y="639600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2"/>
          <p:cNvSpPr txBox="1"/>
          <p:nvPr/>
        </p:nvSpPr>
        <p:spPr>
          <a:xfrm>
            <a:off x="542850" y="692900"/>
            <a:ext cx="82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默认情况下，一个应用启动后只运行在一个进程中，该进程的默认进程名为应用包名。</a:t>
            </a:r>
            <a:endParaRPr sz="1200"/>
          </a:p>
        </p:txBody>
      </p:sp>
      <p:sp>
        <p:nvSpPr>
          <p:cNvPr id="714" name="Google Shape;714;p72"/>
          <p:cNvSpPr txBox="1"/>
          <p:nvPr/>
        </p:nvSpPr>
        <p:spPr>
          <a:xfrm>
            <a:off x="542850" y="1180025"/>
            <a:ext cx="81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多进程实现：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在AndroidManifest.xml中可以利用 </a:t>
            </a:r>
            <a:r>
              <a:rPr b="1" lang="en" sz="1200">
                <a:solidFill>
                  <a:schemeClr val="accent1"/>
                </a:solidFill>
              </a:rPr>
              <a:t>android:process</a:t>
            </a:r>
            <a:r>
              <a:rPr lang="en" sz="1200"/>
              <a:t> 属性指定运行的进程，四大组件都支持该属性。application标签也支持该属性，可以修改默认进程的进程名。注意，每个进程初始化都会创建一个我们自定义的Application对象，并运行其初始化逻辑。</a:t>
            </a:r>
            <a:endParaRPr sz="1200"/>
          </a:p>
        </p:txBody>
      </p:sp>
      <p:pic>
        <p:nvPicPr>
          <p:cNvPr id="715" name="Google Shape;7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" y="2406050"/>
            <a:ext cx="3258824" cy="8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2"/>
          <p:cNvSpPr txBox="1"/>
          <p:nvPr/>
        </p:nvSpPr>
        <p:spPr>
          <a:xfrm>
            <a:off x="559650" y="3446775"/>
            <a:ext cx="645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应用场景：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分散内存使用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风险分散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保活、守护进程</a:t>
            </a:r>
            <a:endParaRPr sz="1200"/>
          </a:p>
        </p:txBody>
      </p:sp>
      <p:sp>
        <p:nvSpPr>
          <p:cNvPr id="717" name="Google Shape;717;p72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多进程介绍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3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23" name="Google Shape;723;p73"/>
          <p:cNvSpPr txBox="1"/>
          <p:nvPr/>
        </p:nvSpPr>
        <p:spPr>
          <a:xfrm>
            <a:off x="512875" y="639600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3"/>
          <p:cNvSpPr txBox="1"/>
          <p:nvPr/>
        </p:nvSpPr>
        <p:spPr>
          <a:xfrm>
            <a:off x="704850" y="692900"/>
            <a:ext cx="80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进程分类</a:t>
            </a:r>
            <a:endParaRPr sz="1200"/>
          </a:p>
        </p:txBody>
      </p:sp>
      <p:sp>
        <p:nvSpPr>
          <p:cNvPr id="725" name="Google Shape;725;p73"/>
          <p:cNvSpPr txBox="1"/>
          <p:nvPr/>
        </p:nvSpPr>
        <p:spPr>
          <a:xfrm>
            <a:off x="704875" y="1094475"/>
            <a:ext cx="8089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私有进程和全局进程</a:t>
            </a:r>
            <a:r>
              <a:rPr lang="en" sz="1200"/>
              <a:t>：</a:t>
            </a:r>
            <a:endParaRPr sz="1200"/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私有进程</a:t>
            </a:r>
            <a:r>
              <a:rPr lang="en" sz="1200"/>
              <a:t>，是在使用android:process属性时，以“:”开头命名，这种进程只能由该应用使用。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全局进程</a:t>
            </a:r>
            <a:r>
              <a:rPr lang="en" sz="1200"/>
              <a:t>，是</a:t>
            </a:r>
            <a:r>
              <a:rPr lang="en" sz="1200">
                <a:solidFill>
                  <a:schemeClr val="dk1"/>
                </a:solidFill>
              </a:rPr>
              <a:t>以小写字母开头命名，且进程名要包含“.”，其他应用通过设置相同的SharedUserId可以和它跑在同一个进程，设置方法如下图所示。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6" name="Google Shape;726;p73"/>
          <p:cNvSpPr txBox="1"/>
          <p:nvPr/>
        </p:nvSpPr>
        <p:spPr>
          <a:xfrm>
            <a:off x="704875" y="2869350"/>
            <a:ext cx="626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进程优先级分类（从高到低）</a:t>
            </a:r>
            <a:r>
              <a:rPr lang="en" sz="1200"/>
              <a:t>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前台进程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可见进程（</a:t>
            </a:r>
            <a:r>
              <a:rPr lang="en" sz="1200">
                <a:solidFill>
                  <a:schemeClr val="dk1"/>
                </a:solidFill>
              </a:rPr>
              <a:t>有onPause的Activity，前台服务</a:t>
            </a:r>
            <a:r>
              <a:rPr lang="en" sz="1200"/>
              <a:t>）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服务进程（后台服务运行、不可见）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后台进程（有onStop的Activity）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空进程（无Activity、</a:t>
            </a:r>
            <a:r>
              <a:rPr lang="en" sz="1200">
                <a:solidFill>
                  <a:schemeClr val="dk1"/>
                </a:solidFill>
              </a:rPr>
              <a:t>onDestroy的Activity</a:t>
            </a:r>
            <a:r>
              <a:rPr lang="en" sz="1200"/>
              <a:t>）</a:t>
            </a:r>
            <a:endParaRPr sz="1200"/>
          </a:p>
        </p:txBody>
      </p:sp>
      <p:pic>
        <p:nvPicPr>
          <p:cNvPr id="727" name="Google Shape;7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25" y="2135444"/>
            <a:ext cx="4626874" cy="5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3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多进程介绍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4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512875" y="639600"/>
            <a:ext cx="1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4"/>
          <p:cNvSpPr txBox="1"/>
          <p:nvPr/>
        </p:nvSpPr>
        <p:spPr>
          <a:xfrm>
            <a:off x="512875" y="692900"/>
            <a:ext cx="828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Android基于Linux，默认支持Linux的IPC(Inter-Process Communication)方式，如管道、Socket、信号量、共享文件。</a:t>
            </a:r>
            <a:endParaRPr sz="1200"/>
          </a:p>
        </p:txBody>
      </p:sp>
      <p:sp>
        <p:nvSpPr>
          <p:cNvPr id="736" name="Google Shape;736;p74"/>
          <p:cNvSpPr txBox="1"/>
          <p:nvPr/>
        </p:nvSpPr>
        <p:spPr>
          <a:xfrm>
            <a:off x="542850" y="1100075"/>
            <a:ext cx="64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7" name="Google Shape;737;p74"/>
          <p:cNvSpPr txBox="1"/>
          <p:nvPr/>
        </p:nvSpPr>
        <p:spPr>
          <a:xfrm>
            <a:off x="512875" y="1100075"/>
            <a:ext cx="8147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Binder</a:t>
            </a:r>
            <a:r>
              <a:rPr lang="en" sz="1200"/>
              <a:t>是Android实现的一套IPC方式，并广泛运用在Android系统中。Android进程间通信的实现方式：</a:t>
            </a:r>
            <a:r>
              <a:rPr b="1" lang="en" sz="1200"/>
              <a:t>Intent、AIDL、Messenger、ContentProvider、Broadcast</a:t>
            </a:r>
            <a:r>
              <a:rPr lang="en" sz="1200"/>
              <a:t>，底层都是Binder实现的。</a:t>
            </a:r>
            <a:endParaRPr sz="1200"/>
          </a:p>
        </p:txBody>
      </p:sp>
      <p:sp>
        <p:nvSpPr>
          <p:cNvPr id="738" name="Google Shape;738;p74"/>
          <p:cNvSpPr txBox="1"/>
          <p:nvPr/>
        </p:nvSpPr>
        <p:spPr>
          <a:xfrm>
            <a:off x="515250" y="1892175"/>
            <a:ext cx="583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Binder的优势：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性能方面，使用mmap只需要一次数据拷贝，比管道、Socket、信号量更高效。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安全方面，协议本身就支持对通信双方做身份校检。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使用方面，Client/Server方式使用，方便上手可读性好。</a:t>
            </a:r>
            <a:endParaRPr sz="1200"/>
          </a:p>
        </p:txBody>
      </p:sp>
      <p:sp>
        <p:nvSpPr>
          <p:cNvPr id="739" name="Google Shape;739;p74"/>
          <p:cNvSpPr txBox="1"/>
          <p:nvPr/>
        </p:nvSpPr>
        <p:spPr>
          <a:xfrm>
            <a:off x="512875" y="3748750"/>
            <a:ext cx="572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Binder原理扩展阅读：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https://www.cnblogs.com/xinmengwuheng/p/7070167.html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AIDL使用：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https://blog.csdn.net/ly0724ok/article/details/117450121/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0" name="Google Shape;740;p74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进程间</a:t>
            </a:r>
            <a:r>
              <a:rPr b="1" lang="en" sz="1800">
                <a:solidFill>
                  <a:srgbClr val="EE4D2D"/>
                </a:solidFill>
              </a:rPr>
              <a:t>通信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/>
          <p:nvPr/>
        </p:nvSpPr>
        <p:spPr>
          <a:xfrm>
            <a:off x="442112" y="3527913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5"/>
          <p:cNvSpPr txBox="1"/>
          <p:nvPr/>
        </p:nvSpPr>
        <p:spPr>
          <a:xfrm>
            <a:off x="647204" y="3600293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6</a:t>
            </a: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5"/>
          <p:cNvSpPr txBox="1"/>
          <p:nvPr/>
        </p:nvSpPr>
        <p:spPr>
          <a:xfrm>
            <a:off x="1223248" y="3606488"/>
            <a:ext cx="55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学习资料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5"/>
          <p:cNvSpPr txBox="1"/>
          <p:nvPr/>
        </p:nvSpPr>
        <p:spPr>
          <a:xfrm>
            <a:off x="621087" y="12642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1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621087" y="1694574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2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5"/>
          <p:cNvSpPr txBox="1"/>
          <p:nvPr/>
        </p:nvSpPr>
        <p:spPr>
          <a:xfrm>
            <a:off x="621087" y="2138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3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5"/>
          <p:cNvSpPr txBox="1"/>
          <p:nvPr/>
        </p:nvSpPr>
        <p:spPr>
          <a:xfrm>
            <a:off x="1239128" y="1264275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75"/>
          <p:cNvSpPr txBox="1"/>
          <p:nvPr/>
        </p:nvSpPr>
        <p:spPr>
          <a:xfrm>
            <a:off x="1227370" y="1701450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5"/>
          <p:cNvSpPr txBox="1"/>
          <p:nvPr/>
        </p:nvSpPr>
        <p:spPr>
          <a:xfrm>
            <a:off x="1218886" y="2157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视图及事件分发</a:t>
            </a:r>
            <a:endParaRPr sz="2100"/>
          </a:p>
        </p:txBody>
      </p:sp>
      <p:sp>
        <p:nvSpPr>
          <p:cNvPr id="754" name="Google Shape;754;p75"/>
          <p:cNvSpPr txBox="1"/>
          <p:nvPr/>
        </p:nvSpPr>
        <p:spPr>
          <a:xfrm>
            <a:off x="652311" y="258268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5"/>
          <p:cNvSpPr txBox="1"/>
          <p:nvPr/>
        </p:nvSpPr>
        <p:spPr>
          <a:xfrm>
            <a:off x="1239132" y="260173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多线程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5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5"/>
          <p:cNvSpPr txBox="1"/>
          <p:nvPr/>
        </p:nvSpPr>
        <p:spPr>
          <a:xfrm>
            <a:off x="652311" y="304578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5"/>
          <p:cNvSpPr txBox="1"/>
          <p:nvPr/>
        </p:nvSpPr>
        <p:spPr>
          <a:xfrm>
            <a:off x="1239132" y="306483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多进程基础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6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64" name="Google Shape;764;p76"/>
          <p:cNvSpPr txBox="1"/>
          <p:nvPr/>
        </p:nvSpPr>
        <p:spPr>
          <a:xfrm>
            <a:off x="4143000" y="974800"/>
            <a:ext cx="46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https://git.garena.com/shopee/ssz-client/android/supplychain/androidsample/-/tree/dev</a:t>
            </a:r>
            <a:endParaRPr/>
          </a:p>
        </p:txBody>
      </p:sp>
      <p:pic>
        <p:nvPicPr>
          <p:cNvPr id="765" name="Google Shape;7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00" y="909250"/>
            <a:ext cx="2270819" cy="36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6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 Demo 项目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7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72" name="Google Shape;772;p77"/>
          <p:cNvSpPr txBox="1"/>
          <p:nvPr/>
        </p:nvSpPr>
        <p:spPr>
          <a:xfrm>
            <a:off x="289675" y="600600"/>
            <a:ext cx="8504700" cy="4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1、入门：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28BCA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API Guides</a:t>
            </a:r>
            <a:endParaRPr sz="1150">
              <a:solidFill>
                <a:srgbClr val="428BC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28BCA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Training</a:t>
            </a:r>
            <a:endParaRPr sz="1150">
              <a:solidFill>
                <a:srgbClr val="428BC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58666E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推荐原因：入门使用官方的这两份文档是最好不过的了，没有比这个更权威，更准确的Android学习资料了。中文书可以随便买两本入门，配合一起看看就好了。在实践的过程中多参考官方的Sample Code，多按照官方的推荐进行代码实践！</a:t>
            </a:r>
            <a:endParaRPr b="1" sz="1150">
              <a:solidFill>
                <a:srgbClr val="58666E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8BCA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《Android开发艺术探索》</a:t>
            </a:r>
            <a:endParaRPr sz="1050">
              <a:solidFill>
                <a:srgbClr val="58666E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推荐理由：作者任玉刚。分析android核心知识点，直指高级工程师进阶要点</a:t>
            </a:r>
            <a:endParaRPr b="1" sz="11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2、进阶：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28BCA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《重构：改善既有代码的设计》</a:t>
            </a:r>
            <a:endParaRPr sz="1150">
              <a:solidFill>
                <a:srgbClr val="428BC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28BCA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《HeadFirst设计模式》</a:t>
            </a:r>
            <a:endParaRPr sz="1150">
              <a:solidFill>
                <a:srgbClr val="428BC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推荐原因：在大量实践Android程序之后，我们需要会分辨哪种写法是更优秀的，通过重构来改善既有的代码，通过设计模式的不断理解实践对既有的框架进行优化，追求更加设计良好的程序。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3" name="Google Shape;773;p77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 </a:t>
            </a:r>
            <a:r>
              <a:rPr b="1" lang="en" sz="1800">
                <a:solidFill>
                  <a:srgbClr val="EE4D2D"/>
                </a:solidFill>
              </a:rPr>
              <a:t>推荐书籍和网站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779" name="Google Shape;779;p78"/>
          <p:cNvSpPr txBox="1"/>
          <p:nvPr/>
        </p:nvSpPr>
        <p:spPr>
          <a:xfrm>
            <a:off x="289675" y="881200"/>
            <a:ext cx="8504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</a:rPr>
              <a:t>编码规范</a:t>
            </a:r>
            <a:endParaRPr b="1"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Android-guidelines </a:t>
            </a:r>
            <a:r>
              <a:rPr lang="en" sz="1500" u="sng">
                <a:solidFill>
                  <a:srgbClr val="3572B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https://github.com/project_and_code_guidelines.md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Android部门编码规范</a:t>
            </a:r>
            <a:r>
              <a:rPr lang="en" sz="1500">
                <a:solidFill>
                  <a:schemeClr val="dk1"/>
                </a:solidFill>
              </a:rPr>
              <a:t>：</a:t>
            </a:r>
            <a:r>
              <a:rPr lang="en" sz="15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https://confluence.shopee.io/pages/viewpage.action?pageId=339909728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Java </a:t>
            </a:r>
            <a:r>
              <a:rPr lang="en" sz="1500" u="sng">
                <a:solidFill>
                  <a:srgbClr val="3572B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https://github.com/Java-Coding-Guidelines</a:t>
            </a:r>
            <a:endParaRPr sz="1500" u="sng">
              <a:solidFill>
                <a:srgbClr val="3572B0"/>
              </a:solid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Kotlin (Preferred) </a:t>
            </a:r>
            <a:r>
              <a:rPr lang="en" sz="1500" u="sng">
                <a:solidFill>
                  <a:srgbClr val="3572B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http://kotlinlang.org/docs/reference/coding-conventions.html</a:t>
            </a:r>
            <a:endParaRPr sz="1500">
              <a:solidFill>
                <a:srgbClr val="58666E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80" name="Google Shape;780;p78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EE4D2D"/>
                </a:solidFill>
              </a:rPr>
              <a:t>Android </a:t>
            </a:r>
            <a:r>
              <a:rPr b="1" lang="en" sz="1800">
                <a:solidFill>
                  <a:srgbClr val="EE4D2D"/>
                </a:solidFill>
              </a:rPr>
              <a:t>编程规范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9"/>
          <p:cNvSpPr txBox="1"/>
          <p:nvPr/>
        </p:nvSpPr>
        <p:spPr>
          <a:xfrm>
            <a:off x="702583" y="119155"/>
            <a:ext cx="6714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问答环节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9"/>
          <p:cNvSpPr txBox="1"/>
          <p:nvPr/>
        </p:nvSpPr>
        <p:spPr>
          <a:xfrm>
            <a:off x="3817244" y="2225470"/>
            <a:ext cx="1509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</a:rPr>
              <a:t>‹#›</a:t>
            </a:fld>
            <a:endParaRPr sz="1100">
              <a:solidFill>
                <a:srgbClr val="FFFFFF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61450" y="607650"/>
            <a:ext cx="86346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19375" y="1140500"/>
            <a:ext cx="82098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Android studio 环境搭建与配置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Android Studio学习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Android Studio调试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Studio</a:t>
            </a:r>
            <a:r>
              <a:rPr lang="en">
                <a:solidFill>
                  <a:srgbClr val="EE4D2D"/>
                </a:solidFill>
              </a:rPr>
              <a:t>扩展资料</a:t>
            </a:r>
            <a:endParaRPr>
              <a:solidFill>
                <a:srgbClr val="EE4D2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447212" y="1695425"/>
            <a:ext cx="8135400" cy="538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52304" y="1767806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2</a:t>
            </a: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228348" y="1774000"/>
            <a:ext cx="55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</a:rPr>
              <a:t>Android </a:t>
            </a:r>
            <a:r>
              <a:rPr b="1" lang="en" sz="2100">
                <a:solidFill>
                  <a:srgbClr val="FFFFFF"/>
                </a:solidFill>
              </a:rPr>
              <a:t>四大组件及Fragment介绍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621087" y="1264281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1</a:t>
            </a: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621087" y="2226749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21087" y="2700618"/>
            <a:ext cx="32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239478" y="1273800"/>
            <a:ext cx="512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</a:t>
            </a:r>
            <a:r>
              <a:rPr lang="en" sz="2100"/>
              <a:t>开发工具介绍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227383" y="2233626"/>
            <a:ext cx="34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视图及事件分发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218886" y="2719668"/>
            <a:ext cx="3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多线程</a:t>
            </a:r>
            <a:endParaRPr sz="2100"/>
          </a:p>
        </p:txBody>
      </p:sp>
      <p:sp>
        <p:nvSpPr>
          <p:cNvPr id="177" name="Google Shape;177;p19"/>
          <p:cNvSpPr txBox="1"/>
          <p:nvPr/>
        </p:nvSpPr>
        <p:spPr>
          <a:xfrm>
            <a:off x="658136" y="3179707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244957" y="3198757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Android 多进程</a:t>
            </a:r>
            <a:r>
              <a:rPr lang="en" sz="2100">
                <a:solidFill>
                  <a:schemeClr val="dk1"/>
                </a:solidFill>
              </a:rPr>
              <a:t>基础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704850" y="123825"/>
            <a:ext cx="671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652311" y="3677832"/>
            <a:ext cx="2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A1A1A"/>
                </a:solidFill>
              </a:rPr>
              <a:t>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239132" y="3696882"/>
            <a:ext cx="33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/>
              <a:t>学习</a:t>
            </a:r>
            <a:r>
              <a:rPr lang="en" sz="2100"/>
              <a:t>资料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996153" y="4795875"/>
            <a:ext cx="226200" cy="23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3607200" y="2745200"/>
            <a:ext cx="6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简介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708300" y="179950"/>
            <a:ext cx="8058300" cy="4353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4D2D"/>
                </a:solidFill>
              </a:rPr>
              <a:t>Android 系统架构</a:t>
            </a:r>
            <a:endParaRPr>
              <a:solidFill>
                <a:srgbClr val="EE4D2D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00" y="664525"/>
            <a:ext cx="2898899" cy="426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4394850" y="1569725"/>
            <a:ext cx="3576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系统应用层：独立App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框架层(Java)：View系统  四大组件控制等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原生库层(C/C++)：原生so库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Android运行时：Android虚拟机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硬件抽象层：硬件抽象API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Linux内核层：硬件驱动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